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22" r:id="rId1"/>
  </p:sldMasterIdLst>
  <p:notesMasterIdLst>
    <p:notesMasterId r:id="rId22"/>
  </p:notesMasterIdLst>
  <p:handoutMasterIdLst>
    <p:handoutMasterId r:id="rId23"/>
  </p:handoutMasterIdLst>
  <p:sldIdLst>
    <p:sldId id="1147" r:id="rId2"/>
    <p:sldId id="1256" r:id="rId3"/>
    <p:sldId id="1358" r:id="rId4"/>
    <p:sldId id="1367" r:id="rId5"/>
    <p:sldId id="1352" r:id="rId6"/>
    <p:sldId id="1422" r:id="rId7"/>
    <p:sldId id="1424" r:id="rId8"/>
    <p:sldId id="1388" r:id="rId9"/>
    <p:sldId id="1425" r:id="rId10"/>
    <p:sldId id="1426" r:id="rId11"/>
    <p:sldId id="1427" r:id="rId12"/>
    <p:sldId id="1428" r:id="rId13"/>
    <p:sldId id="1429" r:id="rId14"/>
    <p:sldId id="1432" r:id="rId15"/>
    <p:sldId id="1434" r:id="rId16"/>
    <p:sldId id="1436" r:id="rId17"/>
    <p:sldId id="1437" r:id="rId18"/>
    <p:sldId id="1438" r:id="rId19"/>
    <p:sldId id="1439" r:id="rId20"/>
    <p:sldId id="1177" r:id="rId21"/>
  </p:sldIdLst>
  <p:sldSz cx="9144000" cy="6858000" type="screen4x3"/>
  <p:notesSz cx="6797675" cy="9926638"/>
  <p:embeddedFontLst>
    <p:embeddedFont>
      <p:font typeface="Franklin Gothic Book" pitchFamily="34" charset="0"/>
      <p:regular r:id="rId24"/>
      <p: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黑体" pitchFamily="49" charset="-122"/>
      <p:regular r:id="rId30"/>
    </p:embeddedFont>
    <p:embeddedFont>
      <p:font typeface="微软雅黑" pitchFamily="34" charset="-122"/>
      <p:regular r:id="rId31"/>
      <p:bold r:id="rId32"/>
    </p:embeddedFont>
    <p:embeddedFont>
      <p:font typeface="Franklin Gothic Medium" pitchFamily="34" charset="0"/>
      <p:regular r:id="rId33"/>
      <p:italic r:id="rId3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9A9"/>
    <a:srgbClr val="66FFFF"/>
    <a:srgbClr val="0000FF"/>
    <a:srgbClr val="FFFF99"/>
    <a:srgbClr val="CEEAB0"/>
    <a:srgbClr val="FCFEA4"/>
    <a:srgbClr val="B6EDFE"/>
    <a:srgbClr val="FDF7A5"/>
    <a:srgbClr val="92D050"/>
    <a:srgbClr val="B5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6608" autoAdjust="0"/>
  </p:normalViewPr>
  <p:slideViewPr>
    <p:cSldViewPr>
      <p:cViewPr varScale="1">
        <p:scale>
          <a:sx n="110" d="100"/>
          <a:sy n="110" d="100"/>
        </p:scale>
        <p:origin x="-1674" y="-96"/>
      </p:cViewPr>
      <p:guideLst>
        <p:guide orient="horz" pos="436"/>
        <p:guide pos="2880"/>
      </p:guideLst>
    </p:cSldViewPr>
  </p:slideViewPr>
  <p:outlineViewPr>
    <p:cViewPr>
      <p:scale>
        <a:sx n="33" d="100"/>
        <a:sy n="33" d="100"/>
      </p:scale>
      <p:origin x="0" y="742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24"/>
    </p:cViewPr>
  </p:sorterViewPr>
  <p:notesViewPr>
    <p:cSldViewPr>
      <p:cViewPr varScale="1">
        <p:scale>
          <a:sx n="65" d="100"/>
          <a:sy n="65" d="100"/>
        </p:scale>
        <p:origin x="-332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F6-452E-9B29-9E0E2D1C6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55456"/>
        <c:axId val="149573632"/>
      </c:lineChart>
      <c:catAx>
        <c:axId val="149555456"/>
        <c:scaling>
          <c:orientation val="minMax"/>
        </c:scaling>
        <c:delete val="0"/>
        <c:axPos val="b"/>
        <c:majorTickMark val="out"/>
        <c:minorTickMark val="none"/>
        <c:tickLblPos val="nextTo"/>
        <c:crossAx val="149573632"/>
        <c:crosses val="autoZero"/>
        <c:auto val="1"/>
        <c:lblAlgn val="ctr"/>
        <c:lblOffset val="100"/>
        <c:noMultiLvlLbl val="0"/>
      </c:catAx>
      <c:valAx>
        <c:axId val="149573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955545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449.55900000000003</c:v>
                </c:pt>
                <c:pt idx="13">
                  <c:v>444.96600000000001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25-4155-BFF9-AFDEA305E933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392.12</c:v>
                </c:pt>
                <c:pt idx="13">
                  <c:v>381.22800000000001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25-4155-BFF9-AFDEA305E933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546.85</c:v>
                </c:pt>
                <c:pt idx="13">
                  <c:v>540.88699999999994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25-4155-BFF9-AFDEA305E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841408"/>
        <c:axId val="127842944"/>
      </c:lineChart>
      <c:catAx>
        <c:axId val="127841408"/>
        <c:scaling>
          <c:orientation val="minMax"/>
        </c:scaling>
        <c:delete val="0"/>
        <c:axPos val="b"/>
        <c:majorTickMark val="out"/>
        <c:minorTickMark val="none"/>
        <c:tickLblPos val="nextTo"/>
        <c:crossAx val="127842944"/>
        <c:crosses val="autoZero"/>
        <c:auto val="1"/>
        <c:lblAlgn val="ctr"/>
        <c:lblOffset val="100"/>
        <c:noMultiLvlLbl val="0"/>
      </c:catAx>
      <c:valAx>
        <c:axId val="1278429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78414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13101487314086"/>
          <c:y val="7.407407407407407E-2"/>
          <c:w val="0.77549978127734032"/>
          <c:h val="0.83819444444444446"/>
        </c:manualLayout>
      </c:layout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400.55900000000003</c:v>
                </c:pt>
                <c:pt idx="13">
                  <c:v>380.96600000000001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97C-4A90-B15C-8466FDBB2577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410.12</c:v>
                </c:pt>
                <c:pt idx="13">
                  <c:v>420.22800000000001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97C-4A90-B15C-8466FDBB2577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550.85</c:v>
                </c:pt>
                <c:pt idx="13">
                  <c:v>570.88699999999994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97C-4A90-B15C-8466FDBB2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45824"/>
        <c:axId val="128047360"/>
      </c:lineChart>
      <c:catAx>
        <c:axId val="128045824"/>
        <c:scaling>
          <c:orientation val="minMax"/>
        </c:scaling>
        <c:delete val="0"/>
        <c:axPos val="b"/>
        <c:majorTickMark val="out"/>
        <c:minorTickMark val="none"/>
        <c:tickLblPos val="nextTo"/>
        <c:crossAx val="128047360"/>
        <c:crosses val="autoZero"/>
        <c:auto val="1"/>
        <c:lblAlgn val="ctr"/>
        <c:lblOffset val="100"/>
        <c:noMultiLvlLbl val="0"/>
      </c:catAx>
      <c:valAx>
        <c:axId val="1280473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80458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B4F-4DFE-A679-D701163F7BDD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B4F-4DFE-A679-D701163F7BDD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B4F-4DFE-A679-D701163F7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67776"/>
        <c:axId val="150269312"/>
      </c:lineChart>
      <c:catAx>
        <c:axId val="150267776"/>
        <c:scaling>
          <c:orientation val="minMax"/>
        </c:scaling>
        <c:delete val="0"/>
        <c:axPos val="b"/>
        <c:majorTickMark val="out"/>
        <c:minorTickMark val="none"/>
        <c:tickLblPos val="nextTo"/>
        <c:crossAx val="150269312"/>
        <c:crosses val="autoZero"/>
        <c:auto val="1"/>
        <c:lblAlgn val="ctr"/>
        <c:lblOffset val="100"/>
        <c:noMultiLvlLbl val="0"/>
      </c:catAx>
      <c:valAx>
        <c:axId val="150269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026777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675-47CA-84F0-12D10514C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555648"/>
        <c:axId val="150565632"/>
      </c:lineChart>
      <c:catAx>
        <c:axId val="150555648"/>
        <c:scaling>
          <c:orientation val="minMax"/>
        </c:scaling>
        <c:delete val="1"/>
        <c:axPos val="b"/>
        <c:majorTickMark val="out"/>
        <c:minorTickMark val="none"/>
        <c:tickLblPos val="nextTo"/>
        <c:crossAx val="150565632"/>
        <c:crosses val="autoZero"/>
        <c:auto val="1"/>
        <c:lblAlgn val="ctr"/>
        <c:lblOffset val="100"/>
        <c:noMultiLvlLbl val="0"/>
      </c:catAx>
      <c:valAx>
        <c:axId val="1505656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50555648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175-4EAA-8B91-5E53CC0B4139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175-4EAA-8B91-5E53CC0B4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791680"/>
        <c:axId val="150793216"/>
      </c:lineChart>
      <c:catAx>
        <c:axId val="150791680"/>
        <c:scaling>
          <c:orientation val="minMax"/>
        </c:scaling>
        <c:delete val="0"/>
        <c:axPos val="b"/>
        <c:majorTickMark val="out"/>
        <c:minorTickMark val="none"/>
        <c:tickLblPos val="nextTo"/>
        <c:crossAx val="150793216"/>
        <c:crosses val="autoZero"/>
        <c:auto val="1"/>
        <c:lblAlgn val="ctr"/>
        <c:lblOffset val="100"/>
        <c:noMultiLvlLbl val="0"/>
      </c:catAx>
      <c:valAx>
        <c:axId val="15079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079168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EEE-49E2-B88C-751E318E5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381696"/>
        <c:axId val="152702976"/>
      </c:lineChart>
      <c:catAx>
        <c:axId val="152381696"/>
        <c:scaling>
          <c:orientation val="minMax"/>
        </c:scaling>
        <c:delete val="0"/>
        <c:axPos val="b"/>
        <c:majorTickMark val="out"/>
        <c:minorTickMark val="none"/>
        <c:tickLblPos val="nextTo"/>
        <c:crossAx val="152702976"/>
        <c:crosses val="autoZero"/>
        <c:auto val="1"/>
        <c:lblAlgn val="ctr"/>
        <c:lblOffset val="100"/>
        <c:noMultiLvlLbl val="0"/>
      </c:catAx>
      <c:valAx>
        <c:axId val="152702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238169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CC3-44EE-B2B1-37BF497A261A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CC3-44EE-B2B1-37BF497A261A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CC3-44EE-B2B1-37BF497A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344448"/>
        <c:axId val="152345984"/>
      </c:lineChart>
      <c:catAx>
        <c:axId val="152344448"/>
        <c:scaling>
          <c:orientation val="minMax"/>
        </c:scaling>
        <c:delete val="0"/>
        <c:axPos val="b"/>
        <c:majorTickMark val="out"/>
        <c:minorTickMark val="none"/>
        <c:tickLblPos val="nextTo"/>
        <c:crossAx val="152345984"/>
        <c:crosses val="autoZero"/>
        <c:auto val="1"/>
        <c:lblAlgn val="ctr"/>
        <c:lblOffset val="100"/>
        <c:noMultiLvlLbl val="0"/>
      </c:catAx>
      <c:valAx>
        <c:axId val="152345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2344448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7C-4837-AD14-D2415B000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443904"/>
        <c:axId val="152445696"/>
      </c:lineChart>
      <c:catAx>
        <c:axId val="152443904"/>
        <c:scaling>
          <c:orientation val="minMax"/>
        </c:scaling>
        <c:delete val="1"/>
        <c:axPos val="b"/>
        <c:majorTickMark val="out"/>
        <c:minorTickMark val="none"/>
        <c:tickLblPos val="nextTo"/>
        <c:crossAx val="152445696"/>
        <c:crosses val="autoZero"/>
        <c:auto val="1"/>
        <c:lblAlgn val="ctr"/>
        <c:lblOffset val="100"/>
        <c:noMultiLvlLbl val="0"/>
      </c:catAx>
      <c:valAx>
        <c:axId val="15244569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52443904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D9B-4768-BA75-F780A0B70060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D9B-4768-BA75-F780A0B70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026816"/>
        <c:axId val="205028352"/>
      </c:lineChart>
      <c:catAx>
        <c:axId val="2050268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5028352"/>
        <c:crosses val="autoZero"/>
        <c:auto val="1"/>
        <c:lblAlgn val="ctr"/>
        <c:lblOffset val="100"/>
        <c:noMultiLvlLbl val="0"/>
      </c:catAx>
      <c:valAx>
        <c:axId val="205028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02681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val>
            <c:numRef>
              <c:f>'A1'!$A$7:$A$20</c:f>
              <c:numCache>
                <c:formatCode>General</c:formatCode>
                <c:ptCount val="14"/>
                <c:pt idx="0">
                  <c:v>6.2496845218746537E-2</c:v>
                </c:pt>
                <c:pt idx="1">
                  <c:v>6.1673167691297583E-2</c:v>
                </c:pt>
                <c:pt idx="2">
                  <c:v>6.1023009942250406E-2</c:v>
                </c:pt>
                <c:pt idx="3">
                  <c:v>6.8255017427841166E-2</c:v>
                </c:pt>
                <c:pt idx="4">
                  <c:v>5.9813914673163958E-2</c:v>
                </c:pt>
                <c:pt idx="5">
                  <c:v>6.4568399386076572E-2</c:v>
                </c:pt>
                <c:pt idx="6">
                  <c:v>4.2507219499137369E-2</c:v>
                </c:pt>
                <c:pt idx="7">
                  <c:v>5.2089596725463275E-2</c:v>
                </c:pt>
                <c:pt idx="8">
                  <c:v>6.0479369406270488E-2</c:v>
                </c:pt>
                <c:pt idx="9">
                  <c:v>5.1254488261707365E-2</c:v>
                </c:pt>
                <c:pt idx="10">
                  <c:v>5.7989255348617451E-2</c:v>
                </c:pt>
                <c:pt idx="11">
                  <c:v>6.3507462177488802E-2</c:v>
                </c:pt>
                <c:pt idx="12">
                  <c:v>6.4937923514673909E-2</c:v>
                </c:pt>
                <c:pt idx="13">
                  <c:v>6.7946137310828492E-2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40-4A68-BA07-BB5B83B17F4C}"/>
            </c:ext>
          </c:extLst>
        </c:ser>
        <c:ser>
          <c:idx val="1"/>
          <c:order val="1"/>
          <c:val>
            <c:numRef>
              <c:f>'A1'!$B$7:$B$20</c:f>
              <c:numCache>
                <c:formatCode>General</c:formatCode>
                <c:ptCount val="14"/>
                <c:pt idx="0">
                  <c:v>0.11288887794637339</c:v>
                </c:pt>
                <c:pt idx="1">
                  <c:v>9.6750112414775463E-2</c:v>
                </c:pt>
                <c:pt idx="2">
                  <c:v>0.12219336413421185</c:v>
                </c:pt>
                <c:pt idx="3">
                  <c:v>9.106500793152128E-2</c:v>
                </c:pt>
                <c:pt idx="4">
                  <c:v>9.5849873952639691E-2</c:v>
                </c:pt>
                <c:pt idx="5">
                  <c:v>0.1231716606220377</c:v>
                </c:pt>
                <c:pt idx="6">
                  <c:v>6.8832595181182732E-2</c:v>
                </c:pt>
                <c:pt idx="7">
                  <c:v>0.12763016086631274</c:v>
                </c:pt>
                <c:pt idx="8">
                  <c:v>0.11560059035424342</c:v>
                </c:pt>
                <c:pt idx="9">
                  <c:v>0.11991858878341224</c:v>
                </c:pt>
                <c:pt idx="10">
                  <c:v>0.15918158354804243</c:v>
                </c:pt>
                <c:pt idx="11">
                  <c:v>0.11826417703747388</c:v>
                </c:pt>
                <c:pt idx="12">
                  <c:v>0.11095162673317757</c:v>
                </c:pt>
                <c:pt idx="13">
                  <c:v>0.11722601644526584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40-4A68-BA07-BB5B83B17F4C}"/>
            </c:ext>
          </c:extLst>
        </c:ser>
        <c:ser>
          <c:idx val="2"/>
          <c:order val="2"/>
          <c:val>
            <c:numRef>
              <c:f>'A1'!$C$7:$C$20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40-4A68-BA07-BB5B83B17F4C}"/>
            </c:ext>
          </c:extLst>
        </c:ser>
        <c:ser>
          <c:idx val="3"/>
          <c:order val="3"/>
          <c:val>
            <c:numRef>
              <c:f>'A1'!$D$7:$D$20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340-4A68-BA07-BB5B83B17F4C}"/>
            </c:ext>
          </c:extLst>
        </c:ser>
        <c:ser>
          <c:idx val="4"/>
          <c:order val="4"/>
          <c:val>
            <c:numRef>
              <c:f>'A1'!$E$7:$E$20</c:f>
              <c:numCache>
                <c:formatCode>General</c:formatCode>
                <c:ptCount val="14"/>
                <c:pt idx="0">
                  <c:v>4.4501925921116924E-2</c:v>
                </c:pt>
                <c:pt idx="1">
                  <c:v>4.5301764164091575E-2</c:v>
                </c:pt>
                <c:pt idx="2">
                  <c:v>3.9358533335447275E-2</c:v>
                </c:pt>
                <c:pt idx="3">
                  <c:v>4.3057810149619249E-2</c:v>
                </c:pt>
                <c:pt idx="4">
                  <c:v>3.2698050609422782E-2</c:v>
                </c:pt>
                <c:pt idx="5">
                  <c:v>3.887875318679896E-2</c:v>
                </c:pt>
                <c:pt idx="6">
                  <c:v>3.6722023197203871E-2</c:v>
                </c:pt>
                <c:pt idx="7">
                  <c:v>4.4055331910096543E-2</c:v>
                </c:pt>
                <c:pt idx="8">
                  <c:v>3.1916650559825226E-2</c:v>
                </c:pt>
                <c:pt idx="9">
                  <c:v>3.996447698398839E-2</c:v>
                </c:pt>
                <c:pt idx="10">
                  <c:v>4.1774597306979182E-2</c:v>
                </c:pt>
                <c:pt idx="11">
                  <c:v>4.0918650177103229E-2</c:v>
                </c:pt>
                <c:pt idx="12">
                  <c:v>4.0203241231223596E-2</c:v>
                </c:pt>
                <c:pt idx="13">
                  <c:v>4.3869535864126501E-2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40-4A68-BA07-BB5B83B17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108416"/>
        <c:axId val="152110208"/>
      </c:areaChart>
      <c:catAx>
        <c:axId val="152108416"/>
        <c:scaling>
          <c:orientation val="minMax"/>
        </c:scaling>
        <c:delete val="0"/>
        <c:axPos val="b"/>
        <c:majorTickMark val="out"/>
        <c:minorTickMark val="none"/>
        <c:tickLblPos val="nextTo"/>
        <c:crossAx val="152110208"/>
        <c:crosses val="autoZero"/>
        <c:auto val="1"/>
        <c:lblAlgn val="ctr"/>
        <c:lblOffset val="100"/>
        <c:noMultiLvlLbl val="0"/>
      </c:catAx>
      <c:valAx>
        <c:axId val="152110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2108416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84F5F-C6A7-40BE-AE1A-F26BD875596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77798E-F8DA-4FFF-8B1C-AB216C6079F6}">
      <dgm:prSet phldrT="[文本]" custT="1"/>
      <dgm:spPr>
        <a:solidFill>
          <a:srgbClr val="92D050">
            <a:alpha val="30000"/>
          </a:srgbClr>
        </a:solidFill>
      </dgm:spPr>
      <dgm:t>
        <a:bodyPr/>
        <a:lstStyle/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zh-CN" altLang="en-US" sz="1800" dirty="0">
            <a:latin typeface="+mj-ea"/>
            <a:ea typeface="+mj-ea"/>
          </a:endParaRPr>
        </a:p>
      </dgm:t>
    </dgm:pt>
    <dgm:pt modelId="{4C035A42-79E9-4D3A-9BFD-06DFB6DC807F}" type="par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D2E78C6-EB5B-4695-B868-1410A20093B5}" type="sib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AE4E57F-B229-4B24-80CD-CF8E7F425D29}" type="pres">
      <dgm:prSet presAssocID="{7AF84F5F-C6A7-40BE-AE1A-F26BD875596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1A3871-5614-4485-A65B-9A13CFD310E8}" type="pres">
      <dgm:prSet presAssocID="{7AF84F5F-C6A7-40BE-AE1A-F26BD875596B}" presName="triangle1" presStyleLbl="node1" presStyleIdx="0" presStyleCnt="1" custScaleX="116278" custScaleY="100000" custLinFactNeighborX="1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FC388-4306-4896-BB95-ED077A26C1C4}" srcId="{7AF84F5F-C6A7-40BE-AE1A-F26BD875596B}" destId="{3F77798E-F8DA-4FFF-8B1C-AB216C6079F6}" srcOrd="0" destOrd="0" parTransId="{4C035A42-79E9-4D3A-9BFD-06DFB6DC807F}" sibTransId="{DD2E78C6-EB5B-4695-B868-1410A20093B5}"/>
    <dgm:cxn modelId="{CB27DCE5-6898-420B-A5AE-4C75AB234970}" type="presOf" srcId="{3F77798E-F8DA-4FFF-8B1C-AB216C6079F6}" destId="{061A3871-5614-4485-A65B-9A13CFD310E8}" srcOrd="0" destOrd="0" presId="urn:microsoft.com/office/officeart/2005/8/layout/pyramid4"/>
    <dgm:cxn modelId="{9A5822EF-6351-4975-878A-432A5B432703}" type="presOf" srcId="{7AF84F5F-C6A7-40BE-AE1A-F26BD875596B}" destId="{DAE4E57F-B229-4B24-80CD-CF8E7F425D29}" srcOrd="0" destOrd="0" presId="urn:microsoft.com/office/officeart/2005/8/layout/pyramid4"/>
    <dgm:cxn modelId="{234FCD60-2FC7-4CB3-95F8-73E854507B99}" type="presParOf" srcId="{DAE4E57F-B229-4B24-80CD-CF8E7F425D29}" destId="{061A3871-5614-4485-A65B-9A13CFD310E8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3871-5614-4485-A65B-9A13CFD310E8}">
      <dsp:nvSpPr>
        <dsp:cNvPr id="0" name=""/>
        <dsp:cNvSpPr/>
      </dsp:nvSpPr>
      <dsp:spPr>
        <a:xfrm>
          <a:off x="1008099" y="0"/>
          <a:ext cx="4088450" cy="3516100"/>
        </a:xfrm>
        <a:prstGeom prst="triangle">
          <a:avLst/>
        </a:prstGeom>
        <a:solidFill>
          <a:srgbClr val="92D050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+mj-ea"/>
            <a:ea typeface="+mj-ea"/>
          </a:endParaRPr>
        </a:p>
      </dsp:txBody>
      <dsp:txXfrm>
        <a:off x="2030212" y="1758050"/>
        <a:ext cx="2044225" cy="1758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0" y="8948910"/>
            <a:ext cx="6796156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ctr" defTabSz="955533">
              <a:defRPr sz="1300">
                <a:latin typeface="Calibri" pitchFamily="34" charset="0"/>
              </a:defRPr>
            </a:lvl1pPr>
          </a:lstStyle>
          <a:p>
            <a:fld id="{1C751EEE-18C0-40FF-B472-8DE5F1A9712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060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50092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CF80EA1-5614-4C86-BAAD-71FD947D882D}" type="datetimeFigureOut">
              <a:rPr lang="zh-CN" altLang="en-US"/>
              <a:pPr/>
              <a:t>2017/11/27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03" tIns="44102" rIns="88203" bIns="44102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79160" y="4714653"/>
            <a:ext cx="5439355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50092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93FF1C7-A249-40E3-B542-C2BA419D14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267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FF1C7-A249-40E3-B542-C2BA419D1459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53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E96AAE8-535F-4DA1-AF74-77F628AD198C}" type="datetime1">
              <a:rPr lang="zh-CN" altLang="en-US" smtClean="0"/>
              <a:t>2017/11/27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24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5FE740-965F-45D0-8482-2ACA0A25E90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576000">
              <a:lnSpc>
                <a:spcPct val="130000"/>
              </a:lnSpc>
              <a:buFont typeface="Wingdings" pitchFamily="2" charset="2"/>
              <a:buChar char="n"/>
              <a:defRPr/>
            </a:lvl1pPr>
            <a:lvl2pPr>
              <a:lnSpc>
                <a:spcPct val="130000"/>
              </a:lnSpc>
              <a:defRPr sz="2000"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4730DD-BAF2-4548-86E9-1781945AFD06}" type="datetime1">
              <a:rPr lang="zh-CN" altLang="en-US" smtClean="0"/>
              <a:t>2017/11/27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F2CE53-1AAA-4FCB-A64F-44A8748602E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32C567-3096-499A-90D3-1DD7384B1270}" type="datetime1">
              <a:rPr lang="zh-CN" altLang="en-US" smtClean="0"/>
              <a:t>2017/11/27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FDAB2B-7809-4B82-8904-D50EDD4B8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8105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2296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48431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179388" y="6524625"/>
            <a:ext cx="3744912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钢铁共性技术协同创新中心</a:t>
            </a:r>
            <a:endParaRPr lang="en-US" altLang="zh-CN" sz="1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925" y="6516688"/>
            <a:ext cx="9178925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lang="zh-CN" altLang="en-US" sz="3200" b="1" kern="1200" dirty="0">
          <a:ln w="12700" cmpd="sng">
            <a:noFill/>
            <a:prstDash val="solid"/>
            <a:miter lim="800000"/>
          </a:ln>
          <a:gradFill>
            <a:gsLst>
              <a:gs pos="10000">
                <a:srgbClr val="00B0F0"/>
              </a:gs>
              <a:gs pos="75000">
                <a:srgbClr val="002774"/>
              </a:gs>
            </a:gsLst>
            <a:lin ang="5400000"/>
          </a:gradFill>
          <a:latin typeface="微软雅黑" pitchFamily="34" charset="-122"/>
          <a:ea typeface="微软雅黑" pitchFamily="34" charset="-122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574675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n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emf"/><Relationship Id="rId7" Type="http://schemas.microsoft.com/office/2007/relationships/hdphoto" Target="../media/hdphoto2.wdp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10" Type="http://schemas.openxmlformats.org/officeDocument/2006/relationships/image" Target="../media/image50.wmf"/><Relationship Id="rId4" Type="http://schemas.openxmlformats.org/officeDocument/2006/relationships/image" Target="../media/image44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4.wmf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4441175"/>
            <a:ext cx="6768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北京科技大学   徐金梧</a:t>
            </a:r>
            <a:r>
              <a:rPr lang="en-US" altLang="zh-CN" sz="3200" dirty="0">
                <a:latin typeface="+mj-ea"/>
                <a:ea typeface="+mj-ea"/>
              </a:rPr>
              <a:t/>
            </a:r>
            <a:br>
              <a:rPr lang="en-US" altLang="zh-CN" sz="3200" dirty="0">
                <a:latin typeface="+mj-ea"/>
                <a:ea typeface="+mj-ea"/>
              </a:rPr>
            </a:br>
            <a:endParaRPr lang="en-US" altLang="zh-CN" sz="3200" dirty="0">
              <a:latin typeface="+mj-ea"/>
              <a:ea typeface="+mj-ea"/>
            </a:endParaRPr>
          </a:p>
          <a:p>
            <a:pPr algn="ctr"/>
            <a:r>
              <a:rPr lang="en-US" altLang="zh-CN" sz="2800"/>
              <a:t>2017.11.24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458650"/>
            <a:ext cx="7272808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C00000"/>
                </a:solidFill>
                <a:latin typeface="+mj-ea"/>
                <a:ea typeface="+mj-ea"/>
              </a:rPr>
              <a:t>钢铁工业智能化制造</a:t>
            </a:r>
            <a:endParaRPr lang="en-US" altLang="zh-CN" sz="5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-学习中国制造2025的</a:t>
            </a:r>
            <a:r>
              <a:rPr lang="zh-CN" altLang="en-US" sz="3600" b="1" dirty="0">
                <a:solidFill>
                  <a:srgbClr val="C00000"/>
                </a:solidFill>
                <a:latin typeface="+mj-ea"/>
                <a:ea typeface="+mj-ea"/>
              </a:rPr>
              <a:t>认识和体会</a:t>
            </a:r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endParaRPr lang="zh-CN" altLang="en-US" sz="3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3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latin typeface="+mj-ea"/>
                <a:ea typeface="+mj-ea"/>
              </a:rPr>
              <a:t>建立主要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中的自变量（原料成本、燃料成本、市场需求、人员成本等）与因变量（吨钢成本、吨钢售价等）之间的变化规律。通过对因变量预测（如吨钢成本），研判企业盈利空间。精准的预测与研判分析模型需要考虑三个方面的问题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9832" y="4437112"/>
            <a:ext cx="2664296" cy="2016224"/>
            <a:chOff x="4984896" y="2506422"/>
            <a:chExt cx="3372024" cy="178667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896" y="2506422"/>
              <a:ext cx="3372024" cy="1786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 bwMode="auto">
            <a:xfrm>
              <a:off x="7296168" y="2546854"/>
              <a:ext cx="965492" cy="38409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84168" y="4437113"/>
            <a:ext cx="2520280" cy="2016224"/>
            <a:chOff x="4966276" y="4581128"/>
            <a:chExt cx="3390644" cy="1694107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276" y="4581128"/>
              <a:ext cx="3390644" cy="169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 bwMode="auto">
            <a:xfrm>
              <a:off x="7278916" y="4627258"/>
              <a:ext cx="965492" cy="268676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3528" y="2328262"/>
            <a:ext cx="84249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数据的获取和主题库：</a:t>
            </a:r>
            <a:r>
              <a:rPr lang="zh-CN" altLang="en-US" dirty="0">
                <a:latin typeface="+mj-ea"/>
                <a:ea typeface="+mj-ea"/>
              </a:rPr>
              <a:t>数据包括企业内部的历史数据以及外部的（行业和其它企业）相关数据，并建立相应主题库和数据集市</a:t>
            </a:r>
            <a:endParaRPr lang="en-US" altLang="zh-CN" dirty="0"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关键参数的遴选与提取：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通常与多个参数相关，涉及多变量的耦合问题。从相关的参数中遴选出关键参数决定了预测与研判的准确性。关键参数的遴选的方法包括：相关分析、信息熵、信息㶲等方法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149080"/>
            <a:ext cx="252028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预测与研判模型：</a:t>
            </a:r>
            <a:r>
              <a:rPr lang="zh-CN" altLang="en-US" dirty="0">
                <a:latin typeface="+mj-ea"/>
                <a:ea typeface="+mj-ea"/>
              </a:rPr>
              <a:t>包括偏最小二乘法、核偏最小二乘法、函数型数据分析、基于流型的有监督学习等，关键要针对问题提出适用的模型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成本精益优化（预测与研判）</a:t>
            </a:r>
          </a:p>
        </p:txBody>
      </p:sp>
    </p:spTree>
    <p:extLst>
      <p:ext uri="{BB962C8B-B14F-4D97-AF65-F5344CB8AC3E}">
        <p14:creationId xmlns:p14="http://schemas.microsoft.com/office/powerpoint/2010/main" val="22732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对财务管理有关的主要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83568" y="1896580"/>
            <a:ext cx="7318772" cy="4412739"/>
            <a:chOff x="1908175" y="1412210"/>
            <a:chExt cx="6526213" cy="5041126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gray">
            <a:xfrm>
              <a:off x="1970088" y="1955948"/>
              <a:ext cx="6464300" cy="4235450"/>
            </a:xfrm>
            <a:custGeom>
              <a:avLst/>
              <a:gdLst>
                <a:gd name="T0" fmla="*/ 2147483647 w 2820"/>
                <a:gd name="T1" fmla="*/ 2147483647 h 2912"/>
                <a:gd name="T2" fmla="*/ 2147483647 w 2820"/>
                <a:gd name="T3" fmla="*/ 2147483647 h 2912"/>
                <a:gd name="T4" fmla="*/ 2147483647 w 2820"/>
                <a:gd name="T5" fmla="*/ 2147483647 h 2912"/>
                <a:gd name="T6" fmla="*/ 2147483647 w 2820"/>
                <a:gd name="T7" fmla="*/ 2147483647 h 2912"/>
                <a:gd name="T8" fmla="*/ 2147483647 w 2820"/>
                <a:gd name="T9" fmla="*/ 2147483647 h 2912"/>
                <a:gd name="T10" fmla="*/ 2147483647 w 2820"/>
                <a:gd name="T11" fmla="*/ 2147483647 h 2912"/>
                <a:gd name="T12" fmla="*/ 2147483647 w 2820"/>
                <a:gd name="T13" fmla="*/ 2147483647 h 2912"/>
                <a:gd name="T14" fmla="*/ 2147483647 w 2820"/>
                <a:gd name="T15" fmla="*/ 2147483647 h 2912"/>
                <a:gd name="T16" fmla="*/ 0 w 2820"/>
                <a:gd name="T17" fmla="*/ 2147483647 h 2912"/>
                <a:gd name="T18" fmla="*/ 2147483647 w 2820"/>
                <a:gd name="T19" fmla="*/ 2147483647 h 2912"/>
                <a:gd name="T20" fmla="*/ 2147483647 w 2820"/>
                <a:gd name="T21" fmla="*/ 2147483647 h 2912"/>
                <a:gd name="T22" fmla="*/ 2147483647 w 2820"/>
                <a:gd name="T23" fmla="*/ 2147483647 h 2912"/>
                <a:gd name="T24" fmla="*/ 2147483647 w 2820"/>
                <a:gd name="T25" fmla="*/ 2147483647 h 2912"/>
                <a:gd name="T26" fmla="*/ 2147483647 w 2820"/>
                <a:gd name="T27" fmla="*/ 2147483647 h 2912"/>
                <a:gd name="T28" fmla="*/ 2147483647 w 2820"/>
                <a:gd name="T29" fmla="*/ 2147483647 h 2912"/>
                <a:gd name="T30" fmla="*/ 2147483647 w 2820"/>
                <a:gd name="T31" fmla="*/ 2147483647 h 2912"/>
                <a:gd name="T32" fmla="*/ 2147483647 w 2820"/>
                <a:gd name="T33" fmla="*/ 2147483647 h 2912"/>
                <a:gd name="T34" fmla="*/ 2147483647 w 2820"/>
                <a:gd name="T35" fmla="*/ 2147483647 h 2912"/>
                <a:gd name="T36" fmla="*/ 2147483647 w 2820"/>
                <a:gd name="T37" fmla="*/ 2147483647 h 2912"/>
                <a:gd name="T38" fmla="*/ 2147483647 w 2820"/>
                <a:gd name="T39" fmla="*/ 2147483647 h 2912"/>
                <a:gd name="T40" fmla="*/ 2147483647 w 2820"/>
                <a:gd name="T41" fmla="*/ 2147483647 h 2912"/>
                <a:gd name="T42" fmla="*/ 2147483647 w 2820"/>
                <a:gd name="T43" fmla="*/ 2147483647 h 2912"/>
                <a:gd name="T44" fmla="*/ 2147483647 w 2820"/>
                <a:gd name="T45" fmla="*/ 2147483647 h 2912"/>
                <a:gd name="T46" fmla="*/ 2147483647 w 2820"/>
                <a:gd name="T47" fmla="*/ 2147483647 h 2912"/>
                <a:gd name="T48" fmla="*/ 2147483647 w 2820"/>
                <a:gd name="T49" fmla="*/ 2147483647 h 2912"/>
                <a:gd name="T50" fmla="*/ 2147483647 w 2820"/>
                <a:gd name="T51" fmla="*/ 2147483647 h 2912"/>
                <a:gd name="T52" fmla="*/ 2147483647 w 2820"/>
                <a:gd name="T53" fmla="*/ 2147483647 h 2912"/>
                <a:gd name="T54" fmla="*/ 2147483647 w 2820"/>
                <a:gd name="T55" fmla="*/ 2147483647 h 2912"/>
                <a:gd name="T56" fmla="*/ 2147483647 w 2820"/>
                <a:gd name="T57" fmla="*/ 2147483647 h 2912"/>
                <a:gd name="T58" fmla="*/ 2147483647 w 2820"/>
                <a:gd name="T59" fmla="*/ 2147483647 h 2912"/>
                <a:gd name="T60" fmla="*/ 2147483647 w 2820"/>
                <a:gd name="T61" fmla="*/ 2147483647 h 2912"/>
                <a:gd name="T62" fmla="*/ 2147483647 w 2820"/>
                <a:gd name="T63" fmla="*/ 2147483647 h 2912"/>
                <a:gd name="T64" fmla="*/ 2147483647 w 2820"/>
                <a:gd name="T65" fmla="*/ 2147483647 h 2912"/>
                <a:gd name="T66" fmla="*/ 2147483647 w 2820"/>
                <a:gd name="T67" fmla="*/ 2147483647 h 2912"/>
                <a:gd name="T68" fmla="*/ 2147483647 w 2820"/>
                <a:gd name="T69" fmla="*/ 2147483647 h 2912"/>
                <a:gd name="T70" fmla="*/ 2147483647 w 2820"/>
                <a:gd name="T71" fmla="*/ 2147483647 h 2912"/>
                <a:gd name="T72" fmla="*/ 2147483647 w 2820"/>
                <a:gd name="T73" fmla="*/ 2147483647 h 2912"/>
                <a:gd name="T74" fmla="*/ 2147483647 w 2820"/>
                <a:gd name="T75" fmla="*/ 2147483647 h 2912"/>
                <a:gd name="T76" fmla="*/ 2147483647 w 2820"/>
                <a:gd name="T77" fmla="*/ 2147483647 h 2912"/>
                <a:gd name="T78" fmla="*/ 2147483647 w 2820"/>
                <a:gd name="T79" fmla="*/ 2147483647 h 2912"/>
                <a:gd name="T80" fmla="*/ 2147483647 w 2820"/>
                <a:gd name="T81" fmla="*/ 2147483647 h 2912"/>
                <a:gd name="T82" fmla="*/ 2147483647 w 2820"/>
                <a:gd name="T83" fmla="*/ 2147483647 h 2912"/>
                <a:gd name="T84" fmla="*/ 2147483647 w 2820"/>
                <a:gd name="T85" fmla="*/ 2147483647 h 2912"/>
                <a:gd name="T86" fmla="*/ 2147483647 w 2820"/>
                <a:gd name="T87" fmla="*/ 2147483647 h 2912"/>
                <a:gd name="T88" fmla="*/ 2147483647 w 2820"/>
                <a:gd name="T89" fmla="*/ 2147483647 h 2912"/>
                <a:gd name="T90" fmla="*/ 2147483647 w 2820"/>
                <a:gd name="T91" fmla="*/ 0 h 2912"/>
                <a:gd name="T92" fmla="*/ 2147483647 w 2820"/>
                <a:gd name="T93" fmla="*/ 2147483647 h 2912"/>
                <a:gd name="T94" fmla="*/ 2147483647 w 2820"/>
                <a:gd name="T95" fmla="*/ 2147483647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820"/>
                <a:gd name="T145" fmla="*/ 0 h 2912"/>
                <a:gd name="T146" fmla="*/ 2820 w 2820"/>
                <a:gd name="T147" fmla="*/ 2912 h 291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42"/>
            <p:cNvGrpSpPr>
              <a:grpSpLocks/>
            </p:cNvGrpSpPr>
            <p:nvPr/>
          </p:nvGrpSpPr>
          <p:grpSpPr bwMode="auto">
            <a:xfrm>
              <a:off x="4087813" y="4488011"/>
              <a:ext cx="1343025" cy="1366837"/>
              <a:chOff x="732" y="2112"/>
              <a:chExt cx="842" cy="860"/>
            </a:xfrm>
          </p:grpSpPr>
          <p:sp>
            <p:nvSpPr>
              <p:cNvPr id="7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3" cy="837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6" cy="78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710" cy="63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Text Box 47"/>
              <p:cNvSpPr txBox="1">
                <a:spLocks noChangeArrowheads="1"/>
              </p:cNvSpPr>
              <p:nvPr/>
            </p:nvSpPr>
            <p:spPr bwMode="gray">
              <a:xfrm>
                <a:off x="765" y="2429"/>
                <a:ext cx="7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风险控制</a:t>
                </a:r>
                <a:endParaRPr lang="en-US" altLang="zh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57"/>
            <p:cNvGrpSpPr>
              <a:grpSpLocks/>
            </p:cNvGrpSpPr>
            <p:nvPr/>
          </p:nvGrpSpPr>
          <p:grpSpPr bwMode="auto">
            <a:xfrm>
              <a:off x="2597150" y="1751161"/>
              <a:ext cx="1165225" cy="1168400"/>
              <a:chOff x="714348" y="2932117"/>
              <a:chExt cx="1159145" cy="1139825"/>
            </a:xfrm>
          </p:grpSpPr>
          <p:sp>
            <p:nvSpPr>
              <p:cNvPr id="13" name="Oval 48"/>
              <p:cNvSpPr>
                <a:spLocks noChangeArrowheads="1"/>
              </p:cNvSpPr>
              <p:nvPr/>
            </p:nvSpPr>
            <p:spPr bwMode="gray">
              <a:xfrm>
                <a:off x="714348" y="3537649"/>
                <a:ext cx="914367" cy="534293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Oval 49"/>
              <p:cNvSpPr>
                <a:spLocks noChangeArrowheads="1"/>
              </p:cNvSpPr>
              <p:nvPr/>
            </p:nvSpPr>
            <p:spPr bwMode="gray">
              <a:xfrm>
                <a:off x="790150" y="2932117"/>
                <a:ext cx="1023332" cy="1025223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Oval 50"/>
              <p:cNvSpPr>
                <a:spLocks noChangeArrowheads="1"/>
              </p:cNvSpPr>
              <p:nvPr/>
            </p:nvSpPr>
            <p:spPr bwMode="gray">
              <a:xfrm>
                <a:off x="804364" y="2936763"/>
                <a:ext cx="999644" cy="1000444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Oval 51"/>
              <p:cNvSpPr>
                <a:spLocks noChangeArrowheads="1"/>
              </p:cNvSpPr>
              <p:nvPr/>
            </p:nvSpPr>
            <p:spPr bwMode="gray">
              <a:xfrm>
                <a:off x="813839" y="2947604"/>
                <a:ext cx="952267" cy="933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Oval 52"/>
              <p:cNvSpPr>
                <a:spLocks noChangeArrowheads="1"/>
              </p:cNvSpPr>
              <p:nvPr/>
            </p:nvSpPr>
            <p:spPr bwMode="gray">
              <a:xfrm>
                <a:off x="869111" y="2972383"/>
                <a:ext cx="846460" cy="758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gray">
              <a:xfrm>
                <a:off x="765083" y="3274287"/>
                <a:ext cx="1108410" cy="411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风险分析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Oval 54"/>
            <p:cNvSpPr>
              <a:spLocks noChangeArrowheads="1"/>
            </p:cNvSpPr>
            <p:nvPr/>
          </p:nvSpPr>
          <p:spPr bwMode="gray">
            <a:xfrm>
              <a:off x="4262438" y="1979761"/>
              <a:ext cx="746125" cy="24130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55"/>
            <p:cNvSpPr>
              <a:spLocks noChangeArrowheads="1"/>
            </p:cNvSpPr>
            <p:nvPr/>
          </p:nvSpPr>
          <p:spPr bwMode="gray">
            <a:xfrm>
              <a:off x="4391025" y="1422548"/>
              <a:ext cx="741363" cy="715963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56"/>
            <p:cNvSpPr>
              <a:spLocks noChangeArrowheads="1"/>
            </p:cNvSpPr>
            <p:nvPr/>
          </p:nvSpPr>
          <p:spPr bwMode="gray">
            <a:xfrm>
              <a:off x="4400550" y="1427311"/>
              <a:ext cx="723900" cy="69850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57"/>
            <p:cNvSpPr>
              <a:spLocks noChangeArrowheads="1"/>
            </p:cNvSpPr>
            <p:nvPr/>
          </p:nvSpPr>
          <p:spPr bwMode="gray">
            <a:xfrm>
              <a:off x="4406900" y="1433661"/>
              <a:ext cx="688975" cy="652462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58"/>
            <p:cNvSpPr>
              <a:spLocks noChangeArrowheads="1"/>
            </p:cNvSpPr>
            <p:nvPr/>
          </p:nvSpPr>
          <p:spPr bwMode="gray">
            <a:xfrm>
              <a:off x="4446588" y="1455886"/>
              <a:ext cx="611187" cy="52705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 Box 59"/>
            <p:cNvSpPr txBox="1">
              <a:spLocks noChangeArrowheads="1"/>
            </p:cNvSpPr>
            <p:nvPr/>
          </p:nvSpPr>
          <p:spPr bwMode="gray">
            <a:xfrm>
              <a:off x="4391024" y="1412210"/>
              <a:ext cx="797172" cy="73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风险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识别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组合 58"/>
            <p:cNvGrpSpPr>
              <a:grpSpLocks/>
            </p:cNvGrpSpPr>
            <p:nvPr/>
          </p:nvGrpSpPr>
          <p:grpSpPr bwMode="auto">
            <a:xfrm>
              <a:off x="1908175" y="3437086"/>
              <a:ext cx="1216025" cy="1266825"/>
              <a:chOff x="714348" y="2932117"/>
              <a:chExt cx="1118133" cy="1139825"/>
            </a:xfrm>
          </p:grpSpPr>
          <p:sp>
            <p:nvSpPr>
              <p:cNvPr id="26" name="Oval 48"/>
              <p:cNvSpPr>
                <a:spLocks noChangeArrowheads="1"/>
              </p:cNvSpPr>
              <p:nvPr/>
            </p:nvSpPr>
            <p:spPr bwMode="gray">
              <a:xfrm>
                <a:off x="714348" y="3537738"/>
                <a:ext cx="915235" cy="534204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Oval 49"/>
              <p:cNvSpPr>
                <a:spLocks noChangeArrowheads="1"/>
              </p:cNvSpPr>
              <p:nvPr/>
            </p:nvSpPr>
            <p:spPr bwMode="gray">
              <a:xfrm>
                <a:off x="790253" y="2932117"/>
                <a:ext cx="1024712" cy="1024128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Oval 50"/>
              <p:cNvSpPr>
                <a:spLocks noChangeArrowheads="1"/>
              </p:cNvSpPr>
              <p:nvPr/>
            </p:nvSpPr>
            <p:spPr bwMode="gray">
              <a:xfrm>
                <a:off x="803390" y="2936402"/>
                <a:ext cx="999897" cy="1001275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Oval 51"/>
              <p:cNvSpPr>
                <a:spLocks noChangeArrowheads="1"/>
              </p:cNvSpPr>
              <p:nvPr/>
            </p:nvSpPr>
            <p:spPr bwMode="gray">
              <a:xfrm>
                <a:off x="815068" y="2949257"/>
                <a:ext cx="950267" cy="932713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Oval 52"/>
              <p:cNvSpPr>
                <a:spLocks noChangeArrowheads="1"/>
              </p:cNvSpPr>
              <p:nvPr/>
            </p:nvSpPr>
            <p:spPr bwMode="gray">
              <a:xfrm>
                <a:off x="869077" y="2973539"/>
                <a:ext cx="848088" cy="757027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Text Box 53"/>
              <p:cNvSpPr txBox="1">
                <a:spLocks noChangeArrowheads="1"/>
              </p:cNvSpPr>
              <p:nvPr/>
            </p:nvSpPr>
            <p:spPr bwMode="gray">
              <a:xfrm>
                <a:off x="746461" y="3286112"/>
                <a:ext cx="1086020" cy="379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风险评估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圆角矩形 48"/>
            <p:cNvSpPr>
              <a:spLocks noChangeArrowheads="1"/>
            </p:cNvSpPr>
            <p:nvPr/>
          </p:nvSpPr>
          <p:spPr bwMode="auto">
            <a:xfrm>
              <a:off x="3651590" y="3865258"/>
              <a:ext cx="2301826" cy="44926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对风险系数和风险机率进行评估，提出管控措施</a:t>
              </a:r>
            </a:p>
          </p:txBody>
        </p:sp>
        <p:sp>
          <p:nvSpPr>
            <p:cNvPr id="33" name="圆角矩形 50"/>
            <p:cNvSpPr>
              <a:spLocks noChangeArrowheads="1"/>
            </p:cNvSpPr>
            <p:nvPr/>
          </p:nvSpPr>
          <p:spPr bwMode="auto">
            <a:xfrm>
              <a:off x="4056955" y="2257966"/>
              <a:ext cx="2410142" cy="65809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通过对</a:t>
              </a:r>
              <a:r>
                <a:rPr lang="en-US" altLang="zh-CN" sz="1600" dirty="0" err="1">
                  <a:latin typeface="微软雅黑" pitchFamily="34" charset="-122"/>
                  <a:ea typeface="微软雅黑" pitchFamily="34" charset="-122"/>
                </a:rPr>
                <a:t>KPI设定风险观察点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识别内在风险及外在风险</a:t>
              </a:r>
            </a:p>
          </p:txBody>
        </p:sp>
        <p:sp>
          <p:nvSpPr>
            <p:cNvPr id="35" name="圆角矩形 74"/>
            <p:cNvSpPr>
              <a:spLocks noChangeArrowheads="1"/>
            </p:cNvSpPr>
            <p:nvPr/>
          </p:nvSpPr>
          <p:spPr bwMode="auto">
            <a:xfrm>
              <a:off x="3663950" y="5999311"/>
              <a:ext cx="2501492" cy="454025"/>
            </a:xfrm>
            <a:prstGeom prst="roundRect">
              <a:avLst>
                <a:gd name="adj" fmla="val 488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制定风险应对方案和危机处理预案，进入风险监管状态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557748" y="1704349"/>
            <a:ext cx="1800200" cy="932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物料成本   人工成本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能源成本   财务成本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物流成本   销售成本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7" name="圆角矩形 48"/>
          <p:cNvSpPr>
            <a:spLocks noChangeArrowheads="1"/>
          </p:cNvSpPr>
          <p:nvPr/>
        </p:nvSpPr>
        <p:spPr bwMode="auto">
          <a:xfrm>
            <a:off x="1853322" y="3348366"/>
            <a:ext cx="2952328" cy="393261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通过定性描述与定量分析，分析风险发生的可能性及其影响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成本精益控制（风险规避）</a:t>
            </a:r>
          </a:p>
        </p:txBody>
      </p:sp>
    </p:spTree>
    <p:extLst>
      <p:ext uri="{BB962C8B-B14F-4D97-AF65-F5344CB8AC3E}">
        <p14:creationId xmlns:p14="http://schemas.microsoft.com/office/powerpoint/2010/main" val="436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6139441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6" name="任意多边形 25"/>
          <p:cNvSpPr/>
          <p:nvPr/>
        </p:nvSpPr>
        <p:spPr>
          <a:xfrm>
            <a:off x="3229726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C000">
              <a:alpha val="32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5" name="任意多边形 24"/>
          <p:cNvSpPr/>
          <p:nvPr/>
        </p:nvSpPr>
        <p:spPr>
          <a:xfrm>
            <a:off x="323528" y="2708920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FF00">
              <a:alpha val="21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875982"/>
            <a:ext cx="87129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质量精益管控：</a:t>
            </a:r>
            <a:r>
              <a:rPr lang="zh-CN" altLang="en-US" sz="2000" dirty="0">
                <a:latin typeface="+mj-ea"/>
                <a:ea typeface="+mj-ea"/>
              </a:rPr>
              <a:t>通过对与产品质量有关的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进行实时监控，及时发现现阶段产品质量所存在的问题、追溯产生的原因，并进行动态的局部调整与整体优化，实现质量精益管控。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3419872" y="2996951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质量追溯分析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3419872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工艺规范修改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6337696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质量分析报表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632307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产品质量卡片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32" y="5314476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6" y="5305849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35" y="5305848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55" y="5305847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7704" y="5251872"/>
            <a:ext cx="6667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9552" y="5456712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下箭头 2"/>
          <p:cNvSpPr/>
          <p:nvPr/>
        </p:nvSpPr>
        <p:spPr bwMode="auto">
          <a:xfrm>
            <a:off x="1403648" y="472978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19735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过程控制系统</a:t>
            </a:r>
          </a:p>
        </p:txBody>
      </p:sp>
      <p:sp>
        <p:nvSpPr>
          <p:cNvPr id="20" name="下箭头 19"/>
          <p:cNvSpPr/>
          <p:nvPr/>
        </p:nvSpPr>
        <p:spPr bwMode="auto">
          <a:xfrm>
            <a:off x="1403648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 bwMode="auto">
          <a:xfrm>
            <a:off x="4319972" y="3663659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 bwMode="auto">
          <a:xfrm>
            <a:off x="4319972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 bwMode="auto">
          <a:xfrm>
            <a:off x="7156693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 bwMode="auto">
          <a:xfrm>
            <a:off x="7156693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 bwMode="auto">
          <a:xfrm>
            <a:off x="2877278" y="4099744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 bwMode="auto">
          <a:xfrm>
            <a:off x="5777850" y="4077071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52230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质量在线优化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22300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质量在线监测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836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在线监控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3255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离线分析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4248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质量归档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36039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02223"/>
              </p:ext>
            </p:extLst>
          </p:nvPr>
        </p:nvGraphicFramePr>
        <p:xfrm>
          <a:off x="-108520" y="1052736"/>
          <a:ext cx="7240766" cy="52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1" name="Visio" r:id="rId3" imgW="9939542" imgH="6893370" progId="Visio.Drawing.11">
                  <p:embed/>
                </p:oleObj>
              </mc:Choice>
              <mc:Fallback>
                <p:oleObj name="Visio" r:id="rId3" imgW="9939542" imgH="68933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1052736"/>
                        <a:ext cx="7240766" cy="5256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15639" y="5141043"/>
            <a:ext cx="2043563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数据采集平台：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解决不同类型数据采集与接入问题，完善现有数据采集系统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8529" y="3998443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数据处理平台：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对数据进行实时处理与重整，形成时空统一的各类主题数据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8529" y="2862227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在线管控平台：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事后抽检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转为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实时管控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，实现在线质量判定和优化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8529" y="1717219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离线分析平台：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实际检测结果及质量异常报告，进行全流程质量诊断与追溯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316" y="1196751"/>
            <a:ext cx="225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四个平台的主要功能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质量精益管控（主要平台）</a:t>
            </a:r>
          </a:p>
        </p:txBody>
      </p:sp>
    </p:spTree>
    <p:extLst>
      <p:ext uri="{BB962C8B-B14F-4D97-AF65-F5344CB8AC3E}">
        <p14:creationId xmlns:p14="http://schemas.microsoft.com/office/powerpoint/2010/main" val="17145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95536" y="2622225"/>
            <a:ext cx="5172091" cy="1984781"/>
          </a:xfrm>
          <a:prstGeom prst="rect">
            <a:avLst/>
          </a:prstGeom>
          <a:solidFill>
            <a:srgbClr val="66FFFF">
              <a:alpha val="8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23928" y="4653136"/>
            <a:ext cx="4728196" cy="1800200"/>
            <a:chOff x="4067944" y="4293096"/>
            <a:chExt cx="4896544" cy="2088232"/>
          </a:xfrm>
        </p:grpSpPr>
        <p:sp>
          <p:nvSpPr>
            <p:cNvPr id="6" name="矩形 5"/>
            <p:cNvSpPr/>
            <p:nvPr/>
          </p:nvSpPr>
          <p:spPr bwMode="auto">
            <a:xfrm>
              <a:off x="4067944" y="4293096"/>
              <a:ext cx="4896544" cy="2088232"/>
            </a:xfrm>
            <a:prstGeom prst="rect">
              <a:avLst/>
            </a:prstGeom>
            <a:solidFill>
              <a:srgbClr val="FFFFCC"/>
            </a:soli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5867980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+mj-ea"/>
                  <a:ea typeface="+mj-ea"/>
                </a:rPr>
                <a:t>MES</a:t>
              </a:r>
              <a:r>
                <a:rPr lang="zh-CN" altLang="en-US" dirty="0">
                  <a:solidFill>
                    <a:srgbClr val="FF0000"/>
                  </a:solidFill>
                  <a:latin typeface="+mj-ea"/>
                  <a:ea typeface="+mj-ea"/>
                </a:rPr>
                <a:t>系统已有功能</a:t>
              </a:r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790034" y="2724615"/>
            <a:ext cx="2515342" cy="6323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576821" y="2734798"/>
            <a:ext cx="1643074" cy="466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资源交货承诺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3289854" y="3789040"/>
            <a:ext cx="1846398" cy="7147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一体化协同</a:t>
            </a:r>
            <a:endParaRPr lang="en-US" altLang="zh-CN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制造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计划</a:t>
            </a:r>
          </a:p>
        </p:txBody>
      </p:sp>
      <p:cxnSp>
        <p:nvCxnSpPr>
          <p:cNvPr id="27" name="形状 22"/>
          <p:cNvCxnSpPr>
            <a:stCxn id="26" idx="1"/>
            <a:endCxn id="15" idx="2"/>
          </p:cNvCxnSpPr>
          <p:nvPr/>
        </p:nvCxnSpPr>
        <p:spPr bwMode="auto">
          <a:xfrm rot="10800000">
            <a:off x="2047706" y="3356992"/>
            <a:ext cx="1242149" cy="78940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肘形连接符 31"/>
          <p:cNvCxnSpPr>
            <a:endCxn id="26" idx="0"/>
          </p:cNvCxnSpPr>
          <p:nvPr/>
        </p:nvCxnSpPr>
        <p:spPr bwMode="auto">
          <a:xfrm>
            <a:off x="3305376" y="3269254"/>
            <a:ext cx="907677" cy="519786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211960" y="34332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针对订单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5075804" y="4860562"/>
            <a:ext cx="1846398" cy="4259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作业排程</a:t>
            </a:r>
          </a:p>
        </p:txBody>
      </p:sp>
      <p:cxnSp>
        <p:nvCxnSpPr>
          <p:cNvPr id="31" name="形状 26"/>
          <p:cNvCxnSpPr>
            <a:stCxn id="26" idx="3"/>
            <a:endCxn id="30" idx="0"/>
          </p:cNvCxnSpPr>
          <p:nvPr/>
        </p:nvCxnSpPr>
        <p:spPr bwMode="auto">
          <a:xfrm>
            <a:off x="5136252" y="4146392"/>
            <a:ext cx="862751" cy="71417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形状 27"/>
          <p:cNvCxnSpPr>
            <a:stCxn id="30" idx="1"/>
            <a:endCxn id="26" idx="2"/>
          </p:cNvCxnSpPr>
          <p:nvPr/>
        </p:nvCxnSpPr>
        <p:spPr bwMode="auto">
          <a:xfrm rot="10800000">
            <a:off x="4213054" y="4503744"/>
            <a:ext cx="862751" cy="569817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圆角矩形 32"/>
          <p:cNvSpPr/>
          <p:nvPr/>
        </p:nvSpPr>
        <p:spPr bwMode="auto">
          <a:xfrm>
            <a:off x="7147506" y="5730382"/>
            <a:ext cx="1328720" cy="39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作业执行</a:t>
            </a:r>
          </a:p>
        </p:txBody>
      </p:sp>
      <p:cxnSp>
        <p:nvCxnSpPr>
          <p:cNvPr id="34" name="形状 29"/>
          <p:cNvCxnSpPr>
            <a:stCxn id="30" idx="3"/>
            <a:endCxn id="33" idx="0"/>
          </p:cNvCxnSpPr>
          <p:nvPr/>
        </p:nvCxnSpPr>
        <p:spPr bwMode="auto">
          <a:xfrm>
            <a:off x="6922202" y="5073560"/>
            <a:ext cx="889664" cy="656822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形状 30"/>
          <p:cNvCxnSpPr>
            <a:stCxn id="33" idx="1"/>
            <a:endCxn id="30" idx="2"/>
          </p:cNvCxnSpPr>
          <p:nvPr/>
        </p:nvCxnSpPr>
        <p:spPr bwMode="auto">
          <a:xfrm rot="10800000">
            <a:off x="5999004" y="5286558"/>
            <a:ext cx="1148503" cy="640961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6012160" y="4242574"/>
            <a:ext cx="232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+mj-ea"/>
                <a:ea typeface="+mj-ea"/>
              </a:rPr>
              <a:t>炉</a:t>
            </a:r>
            <a:r>
              <a:rPr lang="zh-CN" altLang="en-US" sz="1600" dirty="0">
                <a:latin typeface="+mj-ea"/>
                <a:ea typeface="+mj-ea"/>
              </a:rPr>
              <a:t>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浇次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轧制计划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0350" y="46531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料单下达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80465" y="553871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执行反馈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67944" y="510667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排程反馈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21614" y="381052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计划反馈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198" y="903576"/>
            <a:ext cx="86032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客户精益服务：</a:t>
            </a:r>
            <a:r>
              <a:rPr lang="zh-CN" altLang="en-US" sz="2000" dirty="0">
                <a:latin typeface="+mj-ea"/>
                <a:ea typeface="+mj-ea"/>
              </a:rPr>
              <a:t>通过对精益服务有关的</a:t>
            </a:r>
            <a:r>
              <a:rPr lang="en-US" altLang="zh-CN" sz="2000" dirty="0" err="1">
                <a:latin typeface="+mj-ea"/>
                <a:ea typeface="+mj-ea"/>
              </a:rPr>
              <a:t>KPI进行在线</a:t>
            </a:r>
            <a:r>
              <a:rPr lang="zh-CN" altLang="en-US" sz="2000" dirty="0">
                <a:latin typeface="+mj-ea"/>
                <a:ea typeface="+mj-ea"/>
              </a:rPr>
              <a:t>监控，及时发现订单交付、个性化定制、库存量、交付周期等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存在的问题。实现精益服务需建立产销一体化系统，并通过高级排程模块和现有的</a:t>
            </a:r>
            <a:r>
              <a:rPr lang="en-US" altLang="zh-CN" sz="2000" dirty="0">
                <a:latin typeface="+mj-ea"/>
                <a:ea typeface="+mj-ea"/>
              </a:rPr>
              <a:t>MES</a:t>
            </a:r>
            <a:r>
              <a:rPr lang="zh-CN" altLang="en-US" sz="2000" dirty="0">
                <a:latin typeface="+mj-ea"/>
                <a:ea typeface="+mj-ea"/>
              </a:rPr>
              <a:t>排产系统衔接，形成产销一体化的协同制造体系。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7095" y="2852936"/>
            <a:ext cx="226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资源规划与能力平衡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7015393" y="2726172"/>
            <a:ext cx="1614933" cy="432048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</a:t>
            </a:r>
          </a:p>
        </p:txBody>
      </p:sp>
      <p:sp>
        <p:nvSpPr>
          <p:cNvPr id="14" name="椭圆 13"/>
          <p:cNvSpPr/>
          <p:nvPr/>
        </p:nvSpPr>
        <p:spPr bwMode="auto">
          <a:xfrm>
            <a:off x="5787510" y="2648332"/>
            <a:ext cx="1008111" cy="552996"/>
          </a:xfrm>
          <a:prstGeom prst="ellipse">
            <a:avLst/>
          </a:prstGeom>
          <a:solidFill>
            <a:srgbClr val="B4FEBB">
              <a:alpha val="7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/>
              <a:t>询单</a:t>
            </a:r>
          </a:p>
        </p:txBody>
      </p:sp>
      <p:sp>
        <p:nvSpPr>
          <p:cNvPr id="16" name="左箭头 15"/>
          <p:cNvSpPr/>
          <p:nvPr/>
        </p:nvSpPr>
        <p:spPr bwMode="auto">
          <a:xfrm>
            <a:off x="6795621" y="2775302"/>
            <a:ext cx="194729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2" name="左箭头 41"/>
          <p:cNvSpPr/>
          <p:nvPr/>
        </p:nvSpPr>
        <p:spPr bwMode="auto">
          <a:xfrm>
            <a:off x="5219896" y="2769676"/>
            <a:ext cx="554946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9" idx="1"/>
          </p:cNvCxnSpPr>
          <p:nvPr/>
        </p:nvCxnSpPr>
        <p:spPr>
          <a:xfrm flipH="1" flipV="1">
            <a:off x="3305376" y="2967948"/>
            <a:ext cx="271445" cy="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20284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19672" y="2803200"/>
            <a:ext cx="1512168" cy="576064"/>
            <a:chOff x="2843808" y="3284984"/>
            <a:chExt cx="1512168" cy="576064"/>
          </a:xfrm>
        </p:grpSpPr>
        <p:sp>
          <p:nvSpPr>
            <p:cNvPr id="9" name="六边形 8"/>
            <p:cNvSpPr/>
            <p:nvPr/>
          </p:nvSpPr>
          <p:spPr bwMode="auto">
            <a:xfrm>
              <a:off x="2915816" y="3356992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六边形 9"/>
            <p:cNvSpPr/>
            <p:nvPr/>
          </p:nvSpPr>
          <p:spPr bwMode="auto">
            <a:xfrm>
              <a:off x="3265223" y="336762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六边形 10"/>
            <p:cNvSpPr/>
            <p:nvPr/>
          </p:nvSpPr>
          <p:spPr bwMode="auto">
            <a:xfrm>
              <a:off x="3995936" y="337583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63888" y="34290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itchFamily="49" charset="-122"/>
                  <a:ea typeface="黑体" pitchFamily="49" charset="-122"/>
                </a:rPr>
                <a:t>…</a:t>
              </a:r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843808" y="3284984"/>
              <a:ext cx="1512168" cy="576064"/>
            </a:xfrm>
            <a:prstGeom prst="rect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3888" y="328498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黑体" pitchFamily="49" charset="-122"/>
                  <a:ea typeface="黑体" pitchFamily="49" charset="-122"/>
                </a:rPr>
                <a:t>连浇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895875"/>
            <a:ext cx="936104" cy="32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74419" y="27944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连浇约束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576" y="3702559"/>
            <a:ext cx="60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热轧约束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874609"/>
            <a:ext cx="936103" cy="346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1835696" y="43153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……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0750" y="4747416"/>
            <a:ext cx="155109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55576" y="4747416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镀锌约束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5508104" y="1125032"/>
            <a:ext cx="3124220" cy="1174417"/>
          </a:xfrm>
          <a:prstGeom prst="rect">
            <a:avLst/>
          </a:prstGeom>
          <a:solidFill>
            <a:schemeClr val="accent6">
              <a:lumMod val="40000"/>
              <a:lumOff val="60000"/>
              <a:alpha val="64000"/>
            </a:schemeClr>
          </a:solidFill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285252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1598" y="2636912"/>
            <a:ext cx="2750726" cy="92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6632356" y="2357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工艺路线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13690" y="357301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设备能力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工艺时间</a:t>
            </a:r>
          </a:p>
        </p:txBody>
      </p:sp>
      <p:sp>
        <p:nvSpPr>
          <p:cNvPr id="44" name="下箭头 43"/>
          <p:cNvSpPr/>
          <p:nvPr/>
        </p:nvSpPr>
        <p:spPr bwMode="auto">
          <a:xfrm>
            <a:off x="4184088" y="2204864"/>
            <a:ext cx="936104" cy="86409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输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入</a:t>
            </a:r>
          </a:p>
        </p:txBody>
      </p:sp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933056"/>
            <a:ext cx="220988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45"/>
          <p:cNvSpPr/>
          <p:nvPr/>
        </p:nvSpPr>
        <p:spPr bwMode="auto">
          <a:xfrm>
            <a:off x="4139952" y="3068960"/>
            <a:ext cx="1008112" cy="1512168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高级计划模型与算法</a:t>
            </a:r>
          </a:p>
        </p:txBody>
      </p:sp>
      <p:sp>
        <p:nvSpPr>
          <p:cNvPr id="47" name="右箭头 46"/>
          <p:cNvSpPr/>
          <p:nvPr/>
        </p:nvSpPr>
        <p:spPr bwMode="auto">
          <a:xfrm>
            <a:off x="3419872" y="2885840"/>
            <a:ext cx="478057" cy="205532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束</a:t>
            </a:r>
          </a:p>
        </p:txBody>
      </p:sp>
      <p:sp>
        <p:nvSpPr>
          <p:cNvPr id="48" name="右箭头 47"/>
          <p:cNvSpPr/>
          <p:nvPr/>
        </p:nvSpPr>
        <p:spPr bwMode="auto">
          <a:xfrm flipH="1">
            <a:off x="5364087" y="2947216"/>
            <a:ext cx="503241" cy="19939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约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束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72126" y="61916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工序批量计划</a:t>
            </a: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5157192"/>
            <a:ext cx="2886075" cy="97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3" y="968282"/>
            <a:ext cx="789535" cy="5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1" y="1493411"/>
            <a:ext cx="63743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46162" y="1988842"/>
            <a:ext cx="714975" cy="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6082" y="946224"/>
            <a:ext cx="59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EVI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1577" y="1484784"/>
            <a:ext cx="62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CRM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919" y="2061254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j-ea"/>
                <a:ea typeface="+mj-ea"/>
              </a:rPr>
              <a:t>外部</a:t>
            </a:r>
            <a:endParaRPr lang="en-US" altLang="zh-CN" sz="1400" dirty="0">
              <a:latin typeface="+mj-ea"/>
              <a:ea typeface="+mj-ea"/>
            </a:endParaRP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69093" y="1093967"/>
            <a:ext cx="774715" cy="1254913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数据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识别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123214" y="1102455"/>
            <a:ext cx="774715" cy="1254913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需求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分解</a:t>
            </a:r>
          </a:p>
        </p:txBody>
      </p:sp>
      <p:sp>
        <p:nvSpPr>
          <p:cNvPr id="59" name="流程图: 多文档 58"/>
          <p:cNvSpPr/>
          <p:nvPr/>
        </p:nvSpPr>
        <p:spPr bwMode="auto">
          <a:xfrm>
            <a:off x="4211960" y="1206624"/>
            <a:ext cx="1008112" cy="947137"/>
          </a:xfrm>
          <a:prstGeom prst="flowChartMultidocumen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订单</a:t>
            </a:r>
          </a:p>
        </p:txBody>
      </p:sp>
      <p:sp>
        <p:nvSpPr>
          <p:cNvPr id="62" name="右箭头 61"/>
          <p:cNvSpPr/>
          <p:nvPr/>
        </p:nvSpPr>
        <p:spPr bwMode="auto">
          <a:xfrm>
            <a:off x="1785594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3" name="右箭头 62"/>
          <p:cNvSpPr/>
          <p:nvPr/>
        </p:nvSpPr>
        <p:spPr bwMode="auto">
          <a:xfrm>
            <a:off x="3923928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" name="右箭头 63"/>
          <p:cNvSpPr/>
          <p:nvPr/>
        </p:nvSpPr>
        <p:spPr bwMode="auto">
          <a:xfrm>
            <a:off x="522007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841752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钢水</a:t>
            </a:r>
          </a:p>
        </p:txBody>
      </p:sp>
      <p:sp>
        <p:nvSpPr>
          <p:cNvPr id="66" name="矩形 65"/>
          <p:cNvSpPr/>
          <p:nvPr/>
        </p:nvSpPr>
        <p:spPr bwMode="auto">
          <a:xfrm>
            <a:off x="7441707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板坯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8043822" y="152595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热卷</a:t>
            </a:r>
          </a:p>
        </p:txBody>
      </p:sp>
      <p:sp>
        <p:nvSpPr>
          <p:cNvPr id="69" name="矩形 68"/>
          <p:cNvSpPr/>
          <p:nvPr/>
        </p:nvSpPr>
        <p:spPr bwMode="auto">
          <a:xfrm>
            <a:off x="6241299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铁水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5615301" y="1534730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原料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42130" y="1916832"/>
            <a:ext cx="15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物料订单链</a:t>
            </a:r>
          </a:p>
        </p:txBody>
      </p:sp>
      <p:sp>
        <p:nvSpPr>
          <p:cNvPr id="72" name="下箭头 71"/>
          <p:cNvSpPr/>
          <p:nvPr/>
        </p:nvSpPr>
        <p:spPr bwMode="auto">
          <a:xfrm>
            <a:off x="4338724" y="4593462"/>
            <a:ext cx="648072" cy="56373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50373" y="5643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工艺约束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50973" y="56612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装备约束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6082" y="197040"/>
            <a:ext cx="86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客户精益服务（高级排程计划）</a:t>
            </a:r>
          </a:p>
        </p:txBody>
      </p:sp>
    </p:spTree>
    <p:extLst>
      <p:ext uri="{BB962C8B-B14F-4D97-AF65-F5344CB8AC3E}">
        <p14:creationId xmlns:p14="http://schemas.microsoft.com/office/powerpoint/2010/main" val="25533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9450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绩效精益管理：</a:t>
            </a:r>
            <a:r>
              <a:rPr lang="zh-CN" altLang="en-US" sz="2000" dirty="0">
                <a:latin typeface="+mj-ea"/>
                <a:ea typeface="+mj-ea"/>
              </a:rPr>
              <a:t>通过对绩效有关的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监控和精细分析，及时发现绩效控制中存在的问题、预测和研判变化趋势、分析存在的风险并建立风险预警机制，实现绩效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的精益管理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343200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03294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rgbClr val="B4FEBB"/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生产实绩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利润分析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市场研判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产品价格库存数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经济形势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524238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63049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119610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810888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6" name="矩形 75"/>
          <p:cNvSpPr/>
          <p:nvPr/>
        </p:nvSpPr>
        <p:spPr bwMode="auto">
          <a:xfrm>
            <a:off x="2005590" y="415208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原因综合分析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</p:spTree>
    <p:extLst>
      <p:ext uri="{BB962C8B-B14F-4D97-AF65-F5344CB8AC3E}">
        <p14:creationId xmlns:p14="http://schemas.microsoft.com/office/powerpoint/2010/main" val="26764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782383"/>
              </p:ext>
            </p:extLst>
          </p:nvPr>
        </p:nvGraphicFramePr>
        <p:xfrm>
          <a:off x="4644008" y="1967754"/>
          <a:ext cx="3888432" cy="242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3528" y="908720"/>
            <a:ext cx="828092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对绩效管理重要的</a:t>
            </a:r>
            <a:r>
              <a:rPr lang="en-US" altLang="zh-CN" dirty="0" err="1">
                <a:latin typeface="+mj-ea"/>
                <a:ea typeface="+mj-ea"/>
              </a:rPr>
              <a:t>KPI进行在线现状监测</a:t>
            </a:r>
            <a:r>
              <a:rPr lang="en-US" altLang="zh-CN" dirty="0">
                <a:latin typeface="+mj-ea"/>
                <a:ea typeface="+mj-ea"/>
              </a:rPr>
              <a:t>、</a:t>
            </a:r>
            <a:r>
              <a:rPr lang="zh-CN" altLang="en-US" dirty="0">
                <a:latin typeface="+mj-ea"/>
                <a:ea typeface="+mj-ea"/>
              </a:rPr>
              <a:t>自身同期的数据对比分析、与其它企业同期数据对比分析</a:t>
            </a:r>
            <a:r>
              <a:rPr lang="en-US" altLang="zh-CN" dirty="0" err="1">
                <a:latin typeface="+mj-ea"/>
                <a:ea typeface="+mj-ea"/>
              </a:rPr>
              <a:t>可以展示不同时间段各KPI变化的情况</a:t>
            </a:r>
            <a:r>
              <a:rPr lang="zh-CN" altLang="en-US" dirty="0">
                <a:latin typeface="+mj-ea"/>
                <a:ea typeface="+mj-ea"/>
              </a:rPr>
              <a:t>，发现存在的问题并及时纠正所发现的问题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43" y="1967754"/>
            <a:ext cx="421505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相关分析、典型相关分析：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与成本精益控制不同，绩效管理的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多属综合指标，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间存在多重相关。通过相关分析、典型相关分析可以揭示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间及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与其它参量间相关性</a:t>
            </a:r>
            <a:r>
              <a:rPr lang="zh-CN" altLang="en-US" dirty="0">
                <a:latin typeface="+mj-ea"/>
                <a:ea typeface="+mj-ea"/>
              </a:rPr>
              <a:t>。相关分析是绩效精益管理中重要抓手，当某些绩效管理中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出现偏差时，调整和优化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指标需要综合考虑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之间的相关性，有的放矢，避免盲目的调整。在调整过程中首先要分析相关性，然后顾及可调整参量的调控空间，对症下药，作出精益的决策</a:t>
            </a:r>
          </a:p>
        </p:txBody>
      </p:sp>
      <p:graphicFrame>
        <p:nvGraphicFramePr>
          <p:cNvPr id="10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10827"/>
              </p:ext>
            </p:extLst>
          </p:nvPr>
        </p:nvGraphicFramePr>
        <p:xfrm>
          <a:off x="4860032" y="4607508"/>
          <a:ext cx="3744416" cy="1800143"/>
        </p:xfrm>
        <a:graphic>
          <a:graphicData uri="http://schemas.openxmlformats.org/drawingml/2006/table">
            <a:tbl>
              <a:tblPr/>
              <a:tblGrid>
                <a:gridCol w="6808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08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10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0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对比分析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2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建立主要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中各种内部因素与各种外部因素之间的变化规律。通过对因变量（企业盈利目标）与自变量（市场需求、生产成本、产品价格等）之间映射函数，预测与研判企业盈利空间，并分析调整某些自变量后对因变量的影响</a:t>
            </a:r>
            <a:r>
              <a:rPr lang="zh-CN" altLang="en-US" dirty="0">
                <a:latin typeface="+mj-ea"/>
                <a:ea typeface="+mj-ea"/>
              </a:rPr>
              <a:t>。预测与研判分析可以为绩效精益管理提供决策依据。精准的预测与研判分析同样需要解决数据的获取和主题库、关键参数的遴选与提取、预测与研判模型三个方面的问题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198005"/>
              </p:ext>
            </p:extLst>
          </p:nvPr>
        </p:nvGraphicFramePr>
        <p:xfrm>
          <a:off x="395536" y="3566120"/>
          <a:ext cx="38164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401693"/>
              </p:ext>
            </p:extLst>
          </p:nvPr>
        </p:nvGraphicFramePr>
        <p:xfrm>
          <a:off x="4320480" y="35010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3635896" y="3710136"/>
            <a:ext cx="432048" cy="2232248"/>
          </a:xfrm>
          <a:prstGeom prst="rect">
            <a:avLst/>
          </a:prstGeom>
          <a:solidFill>
            <a:srgbClr val="FFFF00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7956376" y="3717032"/>
            <a:ext cx="432048" cy="2232248"/>
          </a:xfrm>
          <a:prstGeom prst="rect">
            <a:avLst/>
          </a:prstGeom>
          <a:solidFill>
            <a:srgbClr val="B4FEBB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8386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调整前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434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调整后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预测与研判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68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对绩效管理的主要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进行风险分析并建立预警机制是企业管理决策中的重要环节。与成本精益控制不同，绩效管理的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间同样存在多重相关。在进行风险分析与预警过程需建立风险分析概念树，对树上每个链进行风险分析，最终形成整体的风险报告和预警措施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风险分析与预警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5877272"/>
            <a:ext cx="2448272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市场风险分析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390994" y="2643131"/>
            <a:ext cx="1440160" cy="432048"/>
          </a:xfrm>
          <a:prstGeom prst="rect">
            <a:avLst/>
          </a:prstGeom>
          <a:solidFill>
            <a:srgbClr val="FFFF00">
              <a:alpha val="7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043608" y="3717032"/>
            <a:ext cx="1152128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供求量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527884" y="3708406"/>
            <a:ext cx="1188132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竞争力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6228184" y="3717032"/>
            <a:ext cx="1224136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价格趋势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683568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4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691680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需方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81793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79613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目前价格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710390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预测价格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76566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4717684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对手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619672" y="3356992"/>
            <a:ext cx="52205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21950" y="3075179"/>
            <a:ext cx="0" cy="281813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7" idx="0"/>
          </p:cNvCxnSpPr>
          <p:nvPr/>
        </p:nvCxnSpPr>
        <p:spPr>
          <a:xfrm>
            <a:off x="1619672" y="3368485"/>
            <a:ext cx="0" cy="3485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833229" y="3356992"/>
            <a:ext cx="15854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8" idx="0"/>
          </p:cNvCxnSpPr>
          <p:nvPr/>
        </p:nvCxnSpPr>
        <p:spPr>
          <a:xfrm>
            <a:off x="4121950" y="3368485"/>
            <a:ext cx="0" cy="33992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115616" y="4581128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61967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0" idx="0"/>
          </p:cNvCxnSpPr>
          <p:nvPr/>
        </p:nvCxnSpPr>
        <p:spPr>
          <a:xfrm>
            <a:off x="1115616" y="4581128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123728" y="4581128"/>
            <a:ext cx="0" cy="4088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180517" y="4581128"/>
            <a:ext cx="19675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300192" y="4581128"/>
            <a:ext cx="1368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10454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849083" y="4140454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198285" y="4566525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118684" y="4557899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141532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6286596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654748" y="4595643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571999" y="4815019"/>
            <a:ext cx="4356151" cy="16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72590"/>
            <a:ext cx="1728243" cy="133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0374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智能制造系统的顶层设计</a:t>
            </a: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 rot="10800000">
            <a:off x="255783" y="5190798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 cap="rnd" algn="ctr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10800000">
            <a:off x="245068" y="1356670"/>
            <a:ext cx="4181732" cy="1320697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5400" cap="rnd" cmpd="sng" algn="ctr">
            <a:solidFill>
              <a:srgbClr val="92D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6" name="Freeform 27"/>
          <p:cNvSpPr>
            <a:spLocks/>
          </p:cNvSpPr>
          <p:nvPr/>
        </p:nvSpPr>
        <p:spPr bwMode="auto">
          <a:xfrm flipH="1">
            <a:off x="2993931" y="1054468"/>
            <a:ext cx="1244143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15719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42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893311" y="4869160"/>
            <a:ext cx="1462207" cy="368474"/>
            <a:chOff x="5266100" y="4293096"/>
            <a:chExt cx="1581667" cy="359837"/>
          </a:xfrm>
        </p:grpSpPr>
        <p:sp>
          <p:nvSpPr>
            <p:cNvPr id="38" name="Freeform 27"/>
            <p:cNvSpPr>
              <a:spLocks/>
            </p:cNvSpPr>
            <p:nvPr/>
          </p:nvSpPr>
          <p:spPr bwMode="auto">
            <a:xfrm flipH="1">
              <a:off x="5292569" y="4293096"/>
              <a:ext cx="1428157" cy="359837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57A"/>
            </a:solidFill>
            <a:ln w="19050" cap="rnd" algn="ctr">
              <a:prstDash val="sysDot"/>
              <a:miter lim="800000"/>
              <a:headEnd/>
              <a:tailEnd/>
            </a:ln>
            <a:effectLst>
              <a:outerShdw blurRad="50800" dist="1397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109719" tIns="54859" rIns="109719" bIns="54859" anchor="ctr">
              <a:flatTx/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kern="0">
                <a:solidFill>
                  <a:srgbClr val="000000"/>
                </a:solidFill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66100" y="4298661"/>
              <a:ext cx="1581667" cy="318586"/>
            </a:xfrm>
            <a:prstGeom prst="rect">
              <a:avLst/>
            </a:prstGeom>
          </p:spPr>
          <p:txBody>
            <a:bodyPr wrap="square" lIns="109719" tIns="54859" rIns="109719" bIns="54859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智能支撑层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2965318" y="1054468"/>
            <a:ext cx="1458563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智能决策层</a:t>
            </a:r>
          </a:p>
        </p:txBody>
      </p:sp>
      <p:sp>
        <p:nvSpPr>
          <p:cNvPr id="41" name="Freeform 5"/>
          <p:cNvSpPr>
            <a:spLocks noChangeAspect="1" noEditPoints="1"/>
          </p:cNvSpPr>
          <p:nvPr/>
        </p:nvSpPr>
        <p:spPr bwMode="auto">
          <a:xfrm>
            <a:off x="465883" y="206401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2" name="文本框 573"/>
          <p:cNvSpPr txBox="1"/>
          <p:nvPr/>
        </p:nvSpPr>
        <p:spPr>
          <a:xfrm>
            <a:off x="440374" y="240569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左右箭头 42"/>
          <p:cNvSpPr/>
          <p:nvPr/>
        </p:nvSpPr>
        <p:spPr>
          <a:xfrm>
            <a:off x="94090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4" name="Freeform 5"/>
          <p:cNvSpPr>
            <a:spLocks noChangeAspect="1" noEditPoints="1"/>
          </p:cNvSpPr>
          <p:nvPr/>
        </p:nvSpPr>
        <p:spPr bwMode="auto">
          <a:xfrm>
            <a:off x="1262507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5"/>
          <p:cNvSpPr>
            <a:spLocks noChangeAspect="1" noEditPoints="1"/>
          </p:cNvSpPr>
          <p:nvPr/>
        </p:nvSpPr>
        <p:spPr bwMode="auto">
          <a:xfrm>
            <a:off x="2068569" y="2039549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" name="Freeform 5"/>
          <p:cNvSpPr>
            <a:spLocks noChangeAspect="1" noEditPoints="1"/>
          </p:cNvSpPr>
          <p:nvPr/>
        </p:nvSpPr>
        <p:spPr bwMode="auto">
          <a:xfrm>
            <a:off x="2881246" y="2045712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7" name="Freeform 5"/>
          <p:cNvSpPr>
            <a:spLocks noChangeAspect="1" noEditPoints="1"/>
          </p:cNvSpPr>
          <p:nvPr/>
        </p:nvSpPr>
        <p:spPr bwMode="auto">
          <a:xfrm>
            <a:off x="3667008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8" name="左右箭头 47"/>
          <p:cNvSpPr/>
          <p:nvPr/>
        </p:nvSpPr>
        <p:spPr>
          <a:xfrm>
            <a:off x="1737160" y="2154610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9" name="左右箭头 48"/>
          <p:cNvSpPr/>
          <p:nvPr/>
        </p:nvSpPr>
        <p:spPr>
          <a:xfrm>
            <a:off x="254815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0" name="左右箭头 49"/>
          <p:cNvSpPr/>
          <p:nvPr/>
        </p:nvSpPr>
        <p:spPr>
          <a:xfrm>
            <a:off x="3349285" y="21695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1" name="文本框 573"/>
          <p:cNvSpPr txBox="1"/>
          <p:nvPr/>
        </p:nvSpPr>
        <p:spPr>
          <a:xfrm>
            <a:off x="1250432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73"/>
          <p:cNvSpPr txBox="1"/>
          <p:nvPr/>
        </p:nvSpPr>
        <p:spPr>
          <a:xfrm>
            <a:off x="204326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73"/>
          <p:cNvSpPr txBox="1"/>
          <p:nvPr/>
        </p:nvSpPr>
        <p:spPr>
          <a:xfrm>
            <a:off x="2830966" y="2409775"/>
            <a:ext cx="60024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73"/>
          <p:cNvSpPr txBox="1"/>
          <p:nvPr/>
        </p:nvSpPr>
        <p:spPr>
          <a:xfrm>
            <a:off x="364751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233"/>
          <p:cNvSpPr>
            <a:spLocks noChangeAspect="1" noEditPoints="1"/>
          </p:cNvSpPr>
          <p:nvPr/>
        </p:nvSpPr>
        <p:spPr bwMode="auto">
          <a:xfrm>
            <a:off x="647038" y="5510730"/>
            <a:ext cx="367243" cy="484071"/>
          </a:xfrm>
          <a:custGeom>
            <a:avLst/>
            <a:gdLst>
              <a:gd name="T0" fmla="*/ 440 w 699"/>
              <a:gd name="T1" fmla="*/ 88 h 562"/>
              <a:gd name="T2" fmla="*/ 446 w 699"/>
              <a:gd name="T3" fmla="*/ 31 h 562"/>
              <a:gd name="T4" fmla="*/ 470 w 699"/>
              <a:gd name="T5" fmla="*/ 0 h 562"/>
              <a:gd name="T6" fmla="*/ 699 w 699"/>
              <a:gd name="T7" fmla="*/ 0 h 562"/>
              <a:gd name="T8" fmla="*/ 699 w 699"/>
              <a:gd name="T9" fmla="*/ 531 h 562"/>
              <a:gd name="T10" fmla="*/ 675 w 699"/>
              <a:gd name="T11" fmla="*/ 562 h 562"/>
              <a:gd name="T12" fmla="*/ 446 w 699"/>
              <a:gd name="T13" fmla="*/ 562 h 562"/>
              <a:gd name="T14" fmla="*/ 446 w 699"/>
              <a:gd name="T15" fmla="*/ 456 h 562"/>
              <a:gd name="T16" fmla="*/ 316 w 699"/>
              <a:gd name="T17" fmla="*/ 456 h 562"/>
              <a:gd name="T18" fmla="*/ 347 w 699"/>
              <a:gd name="T19" fmla="*/ 512 h 562"/>
              <a:gd name="T20" fmla="*/ 105 w 699"/>
              <a:gd name="T21" fmla="*/ 562 h 562"/>
              <a:gd name="T22" fmla="*/ 142 w 699"/>
              <a:gd name="T23" fmla="*/ 512 h 562"/>
              <a:gd name="T24" fmla="*/ 31 w 699"/>
              <a:gd name="T25" fmla="*/ 456 h 562"/>
              <a:gd name="T26" fmla="*/ 0 w 699"/>
              <a:gd name="T27" fmla="*/ 425 h 562"/>
              <a:gd name="T28" fmla="*/ 0 w 699"/>
              <a:gd name="T29" fmla="*/ 88 h 562"/>
              <a:gd name="T30" fmla="*/ 31 w 699"/>
              <a:gd name="T31" fmla="*/ 88 h 562"/>
              <a:gd name="T32" fmla="*/ 155 w 699"/>
              <a:gd name="T33" fmla="*/ 350 h 562"/>
              <a:gd name="T34" fmla="*/ 124 w 699"/>
              <a:gd name="T35" fmla="*/ 256 h 562"/>
              <a:gd name="T36" fmla="*/ 124 w 699"/>
              <a:gd name="T37" fmla="*/ 350 h 562"/>
              <a:gd name="T38" fmla="*/ 347 w 699"/>
              <a:gd name="T39" fmla="*/ 350 h 562"/>
              <a:gd name="T40" fmla="*/ 310 w 699"/>
              <a:gd name="T41" fmla="*/ 187 h 562"/>
              <a:gd name="T42" fmla="*/ 310 w 699"/>
              <a:gd name="T43" fmla="*/ 350 h 562"/>
              <a:gd name="T44" fmla="*/ 297 w 699"/>
              <a:gd name="T45" fmla="*/ 350 h 562"/>
              <a:gd name="T46" fmla="*/ 266 w 699"/>
              <a:gd name="T47" fmla="*/ 294 h 562"/>
              <a:gd name="T48" fmla="*/ 266 w 699"/>
              <a:gd name="T49" fmla="*/ 350 h 562"/>
              <a:gd name="T50" fmla="*/ 248 w 699"/>
              <a:gd name="T51" fmla="*/ 350 h 562"/>
              <a:gd name="T52" fmla="*/ 217 w 699"/>
              <a:gd name="T53" fmla="*/ 275 h 562"/>
              <a:gd name="T54" fmla="*/ 217 w 699"/>
              <a:gd name="T55" fmla="*/ 350 h 562"/>
              <a:gd name="T56" fmla="*/ 204 w 699"/>
              <a:gd name="T57" fmla="*/ 350 h 562"/>
              <a:gd name="T58" fmla="*/ 173 w 699"/>
              <a:gd name="T59" fmla="*/ 231 h 562"/>
              <a:gd name="T60" fmla="*/ 173 w 699"/>
              <a:gd name="T61" fmla="*/ 350 h 562"/>
              <a:gd name="T62" fmla="*/ 644 w 699"/>
              <a:gd name="T63" fmla="*/ 200 h 562"/>
              <a:gd name="T64" fmla="*/ 532 w 699"/>
              <a:gd name="T65" fmla="*/ 162 h 562"/>
              <a:gd name="T66" fmla="*/ 644 w 699"/>
              <a:gd name="T67" fmla="*/ 106 h 562"/>
              <a:gd name="T68" fmla="*/ 501 w 699"/>
              <a:gd name="T69" fmla="*/ 63 h 562"/>
              <a:gd name="T70" fmla="*/ 644 w 699"/>
              <a:gd name="T71" fmla="*/ 506 h 562"/>
              <a:gd name="T72" fmla="*/ 532 w 699"/>
              <a:gd name="T73" fmla="*/ 256 h 562"/>
              <a:gd name="T74" fmla="*/ 532 w 699"/>
              <a:gd name="T75" fmla="*/ 200 h 562"/>
              <a:gd name="T76" fmla="*/ 56 w 699"/>
              <a:gd name="T77" fmla="*/ 150 h 562"/>
              <a:gd name="T78" fmla="*/ 415 w 699"/>
              <a:gd name="T79" fmla="*/ 40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9" h="562">
                <a:moveTo>
                  <a:pt x="31" y="88"/>
                </a:moveTo>
                <a:lnTo>
                  <a:pt x="440" y="88"/>
                </a:lnTo>
                <a:lnTo>
                  <a:pt x="446" y="88"/>
                </a:lnTo>
                <a:lnTo>
                  <a:pt x="446" y="31"/>
                </a:lnTo>
                <a:lnTo>
                  <a:pt x="446" y="0"/>
                </a:lnTo>
                <a:lnTo>
                  <a:pt x="470" y="0"/>
                </a:lnTo>
                <a:lnTo>
                  <a:pt x="675" y="0"/>
                </a:lnTo>
                <a:lnTo>
                  <a:pt x="699" y="0"/>
                </a:lnTo>
                <a:lnTo>
                  <a:pt x="699" y="31"/>
                </a:lnTo>
                <a:lnTo>
                  <a:pt x="699" y="531"/>
                </a:lnTo>
                <a:lnTo>
                  <a:pt x="699" y="562"/>
                </a:lnTo>
                <a:lnTo>
                  <a:pt x="675" y="562"/>
                </a:lnTo>
                <a:lnTo>
                  <a:pt x="470" y="562"/>
                </a:lnTo>
                <a:lnTo>
                  <a:pt x="446" y="562"/>
                </a:lnTo>
                <a:lnTo>
                  <a:pt x="446" y="531"/>
                </a:lnTo>
                <a:lnTo>
                  <a:pt x="446" y="456"/>
                </a:lnTo>
                <a:lnTo>
                  <a:pt x="440" y="456"/>
                </a:lnTo>
                <a:lnTo>
                  <a:pt x="316" y="456"/>
                </a:lnTo>
                <a:lnTo>
                  <a:pt x="316" y="512"/>
                </a:lnTo>
                <a:lnTo>
                  <a:pt x="347" y="512"/>
                </a:lnTo>
                <a:lnTo>
                  <a:pt x="347" y="562"/>
                </a:lnTo>
                <a:lnTo>
                  <a:pt x="105" y="562"/>
                </a:lnTo>
                <a:lnTo>
                  <a:pt x="105" y="512"/>
                </a:lnTo>
                <a:lnTo>
                  <a:pt x="142" y="512"/>
                </a:lnTo>
                <a:lnTo>
                  <a:pt x="142" y="456"/>
                </a:lnTo>
                <a:lnTo>
                  <a:pt x="31" y="456"/>
                </a:lnTo>
                <a:lnTo>
                  <a:pt x="0" y="456"/>
                </a:lnTo>
                <a:lnTo>
                  <a:pt x="0" y="425"/>
                </a:lnTo>
                <a:lnTo>
                  <a:pt x="0" y="119"/>
                </a:lnTo>
                <a:lnTo>
                  <a:pt x="0" y="88"/>
                </a:lnTo>
                <a:lnTo>
                  <a:pt x="31" y="88"/>
                </a:lnTo>
                <a:lnTo>
                  <a:pt x="31" y="88"/>
                </a:lnTo>
                <a:close/>
                <a:moveTo>
                  <a:pt x="124" y="350"/>
                </a:moveTo>
                <a:lnTo>
                  <a:pt x="155" y="350"/>
                </a:lnTo>
                <a:lnTo>
                  <a:pt x="155" y="256"/>
                </a:lnTo>
                <a:lnTo>
                  <a:pt x="124" y="256"/>
                </a:lnTo>
                <a:lnTo>
                  <a:pt x="124" y="350"/>
                </a:lnTo>
                <a:lnTo>
                  <a:pt x="124" y="350"/>
                </a:lnTo>
                <a:close/>
                <a:moveTo>
                  <a:pt x="310" y="350"/>
                </a:moveTo>
                <a:lnTo>
                  <a:pt x="347" y="350"/>
                </a:lnTo>
                <a:lnTo>
                  <a:pt x="347" y="187"/>
                </a:lnTo>
                <a:lnTo>
                  <a:pt x="310" y="187"/>
                </a:lnTo>
                <a:lnTo>
                  <a:pt x="310" y="350"/>
                </a:lnTo>
                <a:lnTo>
                  <a:pt x="310" y="350"/>
                </a:lnTo>
                <a:close/>
                <a:moveTo>
                  <a:pt x="266" y="350"/>
                </a:moveTo>
                <a:lnTo>
                  <a:pt x="297" y="350"/>
                </a:lnTo>
                <a:lnTo>
                  <a:pt x="297" y="294"/>
                </a:lnTo>
                <a:lnTo>
                  <a:pt x="266" y="294"/>
                </a:lnTo>
                <a:lnTo>
                  <a:pt x="266" y="350"/>
                </a:lnTo>
                <a:lnTo>
                  <a:pt x="266" y="350"/>
                </a:lnTo>
                <a:close/>
                <a:moveTo>
                  <a:pt x="217" y="350"/>
                </a:moveTo>
                <a:lnTo>
                  <a:pt x="248" y="350"/>
                </a:lnTo>
                <a:lnTo>
                  <a:pt x="248" y="275"/>
                </a:lnTo>
                <a:lnTo>
                  <a:pt x="217" y="275"/>
                </a:lnTo>
                <a:lnTo>
                  <a:pt x="217" y="350"/>
                </a:lnTo>
                <a:lnTo>
                  <a:pt x="217" y="350"/>
                </a:lnTo>
                <a:close/>
                <a:moveTo>
                  <a:pt x="173" y="350"/>
                </a:moveTo>
                <a:lnTo>
                  <a:pt x="204" y="350"/>
                </a:lnTo>
                <a:lnTo>
                  <a:pt x="204" y="231"/>
                </a:lnTo>
                <a:lnTo>
                  <a:pt x="173" y="231"/>
                </a:lnTo>
                <a:lnTo>
                  <a:pt x="173" y="350"/>
                </a:lnTo>
                <a:lnTo>
                  <a:pt x="173" y="350"/>
                </a:lnTo>
                <a:close/>
                <a:moveTo>
                  <a:pt x="532" y="200"/>
                </a:moveTo>
                <a:lnTo>
                  <a:pt x="644" y="200"/>
                </a:lnTo>
                <a:lnTo>
                  <a:pt x="644" y="162"/>
                </a:lnTo>
                <a:lnTo>
                  <a:pt x="532" y="162"/>
                </a:lnTo>
                <a:lnTo>
                  <a:pt x="532" y="106"/>
                </a:lnTo>
                <a:lnTo>
                  <a:pt x="644" y="106"/>
                </a:lnTo>
                <a:lnTo>
                  <a:pt x="644" y="63"/>
                </a:lnTo>
                <a:lnTo>
                  <a:pt x="501" y="63"/>
                </a:lnTo>
                <a:lnTo>
                  <a:pt x="501" y="506"/>
                </a:lnTo>
                <a:lnTo>
                  <a:pt x="644" y="506"/>
                </a:lnTo>
                <a:lnTo>
                  <a:pt x="644" y="256"/>
                </a:lnTo>
                <a:lnTo>
                  <a:pt x="532" y="256"/>
                </a:lnTo>
                <a:lnTo>
                  <a:pt x="532" y="200"/>
                </a:lnTo>
                <a:lnTo>
                  <a:pt x="532" y="200"/>
                </a:lnTo>
                <a:close/>
                <a:moveTo>
                  <a:pt x="415" y="150"/>
                </a:moveTo>
                <a:lnTo>
                  <a:pt x="56" y="150"/>
                </a:lnTo>
                <a:lnTo>
                  <a:pt x="56" y="400"/>
                </a:lnTo>
                <a:lnTo>
                  <a:pt x="415" y="400"/>
                </a:lnTo>
                <a:lnTo>
                  <a:pt x="415" y="1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>
              <a:rot lat="2094000" lon="20994000" rev="21594000"/>
            </a:camera>
            <a:lightRig rig="threePt" dir="t"/>
          </a:scene3d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324328" y="5503185"/>
            <a:ext cx="448452" cy="491621"/>
            <a:chOff x="3096" y="1716"/>
            <a:chExt cx="483" cy="389"/>
          </a:xfrm>
          <a:solidFill>
            <a:schemeClr val="bg1"/>
          </a:solidFill>
        </p:grpSpPr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3096" y="1716"/>
              <a:ext cx="483" cy="389"/>
            </a:xfrm>
            <a:custGeom>
              <a:avLst/>
              <a:gdLst>
                <a:gd name="T0" fmla="*/ 114 w 114"/>
                <a:gd name="T1" fmla="*/ 20 h 91"/>
                <a:gd name="T2" fmla="*/ 89 w 114"/>
                <a:gd name="T3" fmla="*/ 0 h 91"/>
                <a:gd name="T4" fmla="*/ 96 w 114"/>
                <a:gd name="T5" fmla="*/ 14 h 91"/>
                <a:gd name="T6" fmla="*/ 58 w 114"/>
                <a:gd name="T7" fmla="*/ 14 h 91"/>
                <a:gd name="T8" fmla="*/ 53 w 114"/>
                <a:gd name="T9" fmla="*/ 20 h 91"/>
                <a:gd name="T10" fmla="*/ 53 w 114"/>
                <a:gd name="T11" fmla="*/ 76 h 91"/>
                <a:gd name="T12" fmla="*/ 19 w 114"/>
                <a:gd name="T13" fmla="*/ 76 h 91"/>
                <a:gd name="T14" fmla="*/ 10 w 114"/>
                <a:gd name="T15" fmla="*/ 70 h 91"/>
                <a:gd name="T16" fmla="*/ 0 w 114"/>
                <a:gd name="T17" fmla="*/ 81 h 91"/>
                <a:gd name="T18" fmla="*/ 10 w 114"/>
                <a:gd name="T19" fmla="*/ 91 h 91"/>
                <a:gd name="T20" fmla="*/ 19 w 114"/>
                <a:gd name="T21" fmla="*/ 86 h 91"/>
                <a:gd name="T22" fmla="*/ 58 w 114"/>
                <a:gd name="T23" fmla="*/ 86 h 91"/>
                <a:gd name="T24" fmla="*/ 63 w 114"/>
                <a:gd name="T25" fmla="*/ 81 h 91"/>
                <a:gd name="T26" fmla="*/ 63 w 114"/>
                <a:gd name="T27" fmla="*/ 25 h 91"/>
                <a:gd name="T28" fmla="*/ 96 w 114"/>
                <a:gd name="T29" fmla="*/ 25 h 91"/>
                <a:gd name="T30" fmla="*/ 89 w 114"/>
                <a:gd name="T31" fmla="*/ 39 h 91"/>
                <a:gd name="T32" fmla="*/ 114 w 114"/>
                <a:gd name="T33" fmla="*/ 20 h 91"/>
                <a:gd name="T34" fmla="*/ 10 w 114"/>
                <a:gd name="T35" fmla="*/ 88 h 91"/>
                <a:gd name="T36" fmla="*/ 3 w 114"/>
                <a:gd name="T37" fmla="*/ 81 h 91"/>
                <a:gd name="T38" fmla="*/ 10 w 114"/>
                <a:gd name="T39" fmla="*/ 73 h 91"/>
                <a:gd name="T40" fmla="*/ 18 w 114"/>
                <a:gd name="T41" fmla="*/ 81 h 91"/>
                <a:gd name="T42" fmla="*/ 10 w 114"/>
                <a:gd name="T43" fmla="*/ 88 h 91"/>
                <a:gd name="T44" fmla="*/ 98 w 114"/>
                <a:gd name="T45" fmla="*/ 19 h 91"/>
                <a:gd name="T46" fmla="*/ 98 w 114"/>
                <a:gd name="T47" fmla="*/ 20 h 91"/>
                <a:gd name="T48" fmla="*/ 98 w 114"/>
                <a:gd name="T49" fmla="*/ 20 h 91"/>
                <a:gd name="T50" fmla="*/ 98 w 114"/>
                <a:gd name="T51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91">
                  <a:moveTo>
                    <a:pt x="114" y="2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5" y="14"/>
                    <a:pt x="53" y="17"/>
                    <a:pt x="53" y="20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8" y="73"/>
                    <a:pt x="14" y="70"/>
                    <a:pt x="10" y="70"/>
                  </a:cubicBezTo>
                  <a:cubicBezTo>
                    <a:pt x="5" y="70"/>
                    <a:pt x="0" y="75"/>
                    <a:pt x="0" y="81"/>
                  </a:cubicBezTo>
                  <a:cubicBezTo>
                    <a:pt x="0" y="86"/>
                    <a:pt x="5" y="91"/>
                    <a:pt x="10" y="91"/>
                  </a:cubicBezTo>
                  <a:cubicBezTo>
                    <a:pt x="14" y="91"/>
                    <a:pt x="17" y="89"/>
                    <a:pt x="19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61" y="86"/>
                    <a:pt x="63" y="84"/>
                    <a:pt x="63" y="8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114" y="20"/>
                    <a:pt x="114" y="20"/>
                    <a:pt x="114" y="20"/>
                  </a:cubicBezTo>
                  <a:moveTo>
                    <a:pt x="10" y="88"/>
                  </a:moveTo>
                  <a:cubicBezTo>
                    <a:pt x="6" y="88"/>
                    <a:pt x="3" y="85"/>
                    <a:pt x="3" y="81"/>
                  </a:cubicBezTo>
                  <a:cubicBezTo>
                    <a:pt x="3" y="77"/>
                    <a:pt x="6" y="73"/>
                    <a:pt x="10" y="73"/>
                  </a:cubicBezTo>
                  <a:cubicBezTo>
                    <a:pt x="15" y="73"/>
                    <a:pt x="18" y="77"/>
                    <a:pt x="18" y="81"/>
                  </a:cubicBezTo>
                  <a:cubicBezTo>
                    <a:pt x="18" y="85"/>
                    <a:pt x="15" y="88"/>
                    <a:pt x="10" y="88"/>
                  </a:cubicBezTo>
                  <a:moveTo>
                    <a:pt x="98" y="19"/>
                  </a:move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19"/>
                    <a:pt x="98" y="19"/>
                    <a:pt x="98" y="19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"/>
            <p:cNvSpPr>
              <a:spLocks noEditPoints="1"/>
            </p:cNvSpPr>
            <p:nvPr/>
          </p:nvSpPr>
          <p:spPr bwMode="auto">
            <a:xfrm>
              <a:off x="3223" y="1827"/>
              <a:ext cx="356" cy="278"/>
            </a:xfrm>
            <a:custGeom>
              <a:avLst/>
              <a:gdLst>
                <a:gd name="T0" fmla="*/ 84 w 84"/>
                <a:gd name="T1" fmla="*/ 51 h 65"/>
                <a:gd name="T2" fmla="*/ 66 w 84"/>
                <a:gd name="T3" fmla="*/ 65 h 65"/>
                <a:gd name="T4" fmla="*/ 71 w 84"/>
                <a:gd name="T5" fmla="*/ 55 h 65"/>
                <a:gd name="T6" fmla="*/ 43 w 84"/>
                <a:gd name="T7" fmla="*/ 55 h 65"/>
                <a:gd name="T8" fmla="*/ 39 w 84"/>
                <a:gd name="T9" fmla="*/ 51 h 65"/>
                <a:gd name="T10" fmla="*/ 39 w 84"/>
                <a:gd name="T11" fmla="*/ 11 h 65"/>
                <a:gd name="T12" fmla="*/ 14 w 84"/>
                <a:gd name="T13" fmla="*/ 11 h 65"/>
                <a:gd name="T14" fmla="*/ 8 w 84"/>
                <a:gd name="T15" fmla="*/ 15 h 65"/>
                <a:gd name="T16" fmla="*/ 0 w 84"/>
                <a:gd name="T17" fmla="*/ 8 h 65"/>
                <a:gd name="T18" fmla="*/ 8 w 84"/>
                <a:gd name="T19" fmla="*/ 0 h 65"/>
                <a:gd name="T20" fmla="*/ 14 w 84"/>
                <a:gd name="T21" fmla="*/ 4 h 65"/>
                <a:gd name="T22" fmla="*/ 43 w 84"/>
                <a:gd name="T23" fmla="*/ 4 h 65"/>
                <a:gd name="T24" fmla="*/ 47 w 84"/>
                <a:gd name="T25" fmla="*/ 8 h 65"/>
                <a:gd name="T26" fmla="*/ 47 w 84"/>
                <a:gd name="T27" fmla="*/ 48 h 65"/>
                <a:gd name="T28" fmla="*/ 71 w 84"/>
                <a:gd name="T29" fmla="*/ 48 h 65"/>
                <a:gd name="T30" fmla="*/ 66 w 84"/>
                <a:gd name="T31" fmla="*/ 37 h 65"/>
                <a:gd name="T32" fmla="*/ 84 w 84"/>
                <a:gd name="T33" fmla="*/ 51 h 65"/>
                <a:gd name="T34" fmla="*/ 8 w 84"/>
                <a:gd name="T35" fmla="*/ 2 h 65"/>
                <a:gd name="T36" fmla="*/ 2 w 84"/>
                <a:gd name="T37" fmla="*/ 8 h 65"/>
                <a:gd name="T38" fmla="*/ 8 w 84"/>
                <a:gd name="T39" fmla="*/ 13 h 65"/>
                <a:gd name="T40" fmla="*/ 13 w 84"/>
                <a:gd name="T41" fmla="*/ 8 h 65"/>
                <a:gd name="T42" fmla="*/ 8 w 84"/>
                <a:gd name="T43" fmla="*/ 2 h 65"/>
                <a:gd name="T44" fmla="*/ 72 w 84"/>
                <a:gd name="T45" fmla="*/ 52 h 65"/>
                <a:gd name="T46" fmla="*/ 72 w 84"/>
                <a:gd name="T47" fmla="*/ 51 h 65"/>
                <a:gd name="T48" fmla="*/ 72 w 84"/>
                <a:gd name="T49" fmla="*/ 51 h 65"/>
                <a:gd name="T50" fmla="*/ 72 w 84"/>
                <a:gd name="T5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" h="65">
                  <a:moveTo>
                    <a:pt x="84" y="51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1" y="55"/>
                    <a:pt x="39" y="54"/>
                    <a:pt x="39" y="5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" y="0"/>
                    <a:pt x="13" y="2"/>
                    <a:pt x="1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4"/>
                    <a:pt x="47" y="5"/>
                    <a:pt x="47" y="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84" y="51"/>
                    <a:pt x="84" y="51"/>
                    <a:pt x="84" y="51"/>
                  </a:cubicBezTo>
                  <a:moveTo>
                    <a:pt x="8" y="2"/>
                  </a:moveTo>
                  <a:cubicBezTo>
                    <a:pt x="5" y="2"/>
                    <a:pt x="2" y="5"/>
                    <a:pt x="2" y="8"/>
                  </a:cubicBezTo>
                  <a:cubicBezTo>
                    <a:pt x="2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moveTo>
                    <a:pt x="72" y="52"/>
                  </a:move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2"/>
                    <a:pt x="72" y="52"/>
                    <a:pt x="72" y="5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"/>
            <p:cNvSpPr>
              <a:spLocks noEditPoints="1"/>
            </p:cNvSpPr>
            <p:nvPr/>
          </p:nvSpPr>
          <p:spPr bwMode="auto">
            <a:xfrm>
              <a:off x="3176" y="1720"/>
              <a:ext cx="377" cy="278"/>
            </a:xfrm>
            <a:custGeom>
              <a:avLst/>
              <a:gdLst>
                <a:gd name="T0" fmla="*/ 50 w 89"/>
                <a:gd name="T1" fmla="*/ 56 h 65"/>
                <a:gd name="T2" fmla="*/ 44 w 89"/>
                <a:gd name="T3" fmla="*/ 56 h 65"/>
                <a:gd name="T4" fmla="*/ 44 w 89"/>
                <a:gd name="T5" fmla="*/ 65 h 65"/>
                <a:gd name="T6" fmla="*/ 50 w 89"/>
                <a:gd name="T7" fmla="*/ 65 h 65"/>
                <a:gd name="T8" fmla="*/ 50 w 89"/>
                <a:gd name="T9" fmla="*/ 56 h 65"/>
                <a:gd name="T10" fmla="*/ 85 w 89"/>
                <a:gd name="T11" fmla="*/ 56 h 65"/>
                <a:gd name="T12" fmla="*/ 58 w 89"/>
                <a:gd name="T13" fmla="*/ 56 h 65"/>
                <a:gd name="T14" fmla="*/ 58 w 89"/>
                <a:gd name="T15" fmla="*/ 65 h 65"/>
                <a:gd name="T16" fmla="*/ 78 w 89"/>
                <a:gd name="T17" fmla="*/ 65 h 65"/>
                <a:gd name="T18" fmla="*/ 77 w 89"/>
                <a:gd name="T19" fmla="*/ 62 h 65"/>
                <a:gd name="T20" fmla="*/ 81 w 89"/>
                <a:gd name="T21" fmla="*/ 65 h 65"/>
                <a:gd name="T22" fmla="*/ 85 w 89"/>
                <a:gd name="T23" fmla="*/ 65 h 65"/>
                <a:gd name="T24" fmla="*/ 89 w 89"/>
                <a:gd name="T25" fmla="*/ 61 h 65"/>
                <a:gd name="T26" fmla="*/ 85 w 89"/>
                <a:gd name="T27" fmla="*/ 56 h 65"/>
                <a:gd name="T28" fmla="*/ 5 w 89"/>
                <a:gd name="T29" fmla="*/ 0 h 65"/>
                <a:gd name="T30" fmla="*/ 0 w 89"/>
                <a:gd name="T31" fmla="*/ 5 h 65"/>
                <a:gd name="T32" fmla="*/ 0 w 89"/>
                <a:gd name="T33" fmla="*/ 51 h 65"/>
                <a:gd name="T34" fmla="*/ 5 w 89"/>
                <a:gd name="T35" fmla="*/ 55 h 65"/>
                <a:gd name="T36" fmla="*/ 25 w 89"/>
                <a:gd name="T37" fmla="*/ 55 h 65"/>
                <a:gd name="T38" fmla="*/ 25 w 89"/>
                <a:gd name="T39" fmla="*/ 61 h 65"/>
                <a:gd name="T40" fmla="*/ 30 w 89"/>
                <a:gd name="T41" fmla="*/ 65 h 65"/>
                <a:gd name="T42" fmla="*/ 34 w 89"/>
                <a:gd name="T43" fmla="*/ 65 h 65"/>
                <a:gd name="T44" fmla="*/ 34 w 89"/>
                <a:gd name="T45" fmla="*/ 48 h 65"/>
                <a:gd name="T46" fmla="*/ 30 w 89"/>
                <a:gd name="T47" fmla="*/ 46 h 65"/>
                <a:gd name="T48" fmla="*/ 9 w 89"/>
                <a:gd name="T49" fmla="*/ 46 h 65"/>
                <a:gd name="T50" fmla="*/ 9 w 89"/>
                <a:gd name="T51" fmla="*/ 5 h 65"/>
                <a:gd name="T52" fmla="*/ 5 w 89"/>
                <a:gd name="T5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65">
                  <a:moveTo>
                    <a:pt x="50" y="56"/>
                  </a:moveTo>
                  <a:cubicBezTo>
                    <a:pt x="44" y="56"/>
                    <a:pt x="44" y="56"/>
                    <a:pt x="44" y="5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6"/>
                    <a:pt x="50" y="56"/>
                    <a:pt x="50" y="56"/>
                  </a:cubicBezTo>
                  <a:moveTo>
                    <a:pt x="85" y="56"/>
                  </a:moveTo>
                  <a:cubicBezTo>
                    <a:pt x="58" y="56"/>
                    <a:pt x="58" y="56"/>
                    <a:pt x="58" y="5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7" y="65"/>
                    <a:pt x="89" y="63"/>
                    <a:pt x="89" y="61"/>
                  </a:cubicBezTo>
                  <a:cubicBezTo>
                    <a:pt x="89" y="58"/>
                    <a:pt x="87" y="56"/>
                    <a:pt x="85" y="56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7" y="65"/>
                    <a:pt x="30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3" y="47"/>
                    <a:pt x="31" y="46"/>
                    <a:pt x="3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3320" y="1925"/>
              <a:ext cx="43" cy="73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17 h 17"/>
                <a:gd name="T4" fmla="*/ 10 w 10"/>
                <a:gd name="T5" fmla="*/ 17 h 17"/>
                <a:gd name="T6" fmla="*/ 10 w 10"/>
                <a:gd name="T7" fmla="*/ 8 h 17"/>
                <a:gd name="T8" fmla="*/ 0 w 10"/>
                <a:gd name="T9" fmla="*/ 8 h 17"/>
                <a:gd name="T10" fmla="*/ 0 w 10"/>
                <a:gd name="T11" fmla="*/ 3 h 17"/>
                <a:gd name="T12" fmla="*/ 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close/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0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126"/>
          <p:cNvGrpSpPr>
            <a:grpSpLocks noChangeAspect="1"/>
          </p:cNvGrpSpPr>
          <p:nvPr/>
        </p:nvGrpSpPr>
        <p:grpSpPr bwMode="auto">
          <a:xfrm>
            <a:off x="2097224" y="5552383"/>
            <a:ext cx="367243" cy="484071"/>
            <a:chOff x="3364" y="3138"/>
            <a:chExt cx="418" cy="377"/>
          </a:xfrm>
          <a:solidFill>
            <a:schemeClr val="tx1">
              <a:lumMod val="65000"/>
              <a:lumOff val="35000"/>
            </a:schemeClr>
          </a:solidFill>
          <a:scene3d>
            <a:camera prst="orthographicFront">
              <a:rot lat="2094000" lon="20994000" rev="21594000"/>
            </a:camera>
            <a:lightRig rig="threePt" dir="t"/>
          </a:scene3d>
        </p:grpSpPr>
        <p:sp>
          <p:nvSpPr>
            <p:cNvPr id="92" name="Oval 127"/>
            <p:cNvSpPr>
              <a:spLocks noChangeArrowheads="1"/>
            </p:cNvSpPr>
            <p:nvPr/>
          </p:nvSpPr>
          <p:spPr bwMode="auto">
            <a:xfrm>
              <a:off x="3568" y="3138"/>
              <a:ext cx="61" cy="6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28"/>
            <p:cNvSpPr>
              <a:spLocks noChangeArrowheads="1"/>
            </p:cNvSpPr>
            <p:nvPr/>
          </p:nvSpPr>
          <p:spPr bwMode="auto">
            <a:xfrm>
              <a:off x="3574" y="3148"/>
              <a:ext cx="39" cy="3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29"/>
            <p:cNvSpPr>
              <a:spLocks/>
            </p:cNvSpPr>
            <p:nvPr/>
          </p:nvSpPr>
          <p:spPr bwMode="auto">
            <a:xfrm>
              <a:off x="3554" y="3173"/>
              <a:ext cx="42" cy="59"/>
            </a:xfrm>
            <a:custGeom>
              <a:avLst/>
              <a:gdLst>
                <a:gd name="T0" fmla="*/ 14 w 21"/>
                <a:gd name="T1" fmla="*/ 0 h 29"/>
                <a:gd name="T2" fmla="*/ 19 w 21"/>
                <a:gd name="T3" fmla="*/ 5 h 29"/>
                <a:gd name="T4" fmla="*/ 5 w 21"/>
                <a:gd name="T5" fmla="*/ 29 h 29"/>
                <a:gd name="T6" fmla="*/ 0 w 21"/>
                <a:gd name="T7" fmla="*/ 23 h 29"/>
                <a:gd name="T8" fmla="*/ 14 w 2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">
                  <a:moveTo>
                    <a:pt x="14" y="0"/>
                  </a:moveTo>
                  <a:cubicBezTo>
                    <a:pt x="15" y="1"/>
                    <a:pt x="21" y="2"/>
                    <a:pt x="19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30"/>
            <p:cNvSpPr>
              <a:spLocks/>
            </p:cNvSpPr>
            <p:nvPr/>
          </p:nvSpPr>
          <p:spPr bwMode="auto">
            <a:xfrm>
              <a:off x="3394" y="322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3 h 48"/>
                <a:gd name="T4" fmla="*/ 43 w 48"/>
                <a:gd name="T5" fmla="*/ 14 h 48"/>
                <a:gd name="T6" fmla="*/ 15 w 48"/>
                <a:gd name="T7" fmla="*/ 5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3" y="48"/>
                    <a:pt x="33" y="43"/>
                  </a:cubicBezTo>
                  <a:cubicBezTo>
                    <a:pt x="44" y="38"/>
                    <a:pt x="48" y="25"/>
                    <a:pt x="43" y="14"/>
                  </a:cubicBezTo>
                  <a:cubicBezTo>
                    <a:pt x="38" y="4"/>
                    <a:pt x="25" y="0"/>
                    <a:pt x="15" y="5"/>
                  </a:cubicBezTo>
                  <a:cubicBezTo>
                    <a:pt x="4" y="10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31"/>
            <p:cNvSpPr>
              <a:spLocks/>
            </p:cNvSpPr>
            <p:nvPr/>
          </p:nvSpPr>
          <p:spPr bwMode="auto">
            <a:xfrm>
              <a:off x="3405" y="3241"/>
              <a:ext cx="65" cy="67"/>
            </a:xfrm>
            <a:custGeom>
              <a:avLst/>
              <a:gdLst>
                <a:gd name="T0" fmla="*/ 3 w 32"/>
                <a:gd name="T1" fmla="*/ 23 h 33"/>
                <a:gd name="T2" fmla="*/ 23 w 32"/>
                <a:gd name="T3" fmla="*/ 30 h 33"/>
                <a:gd name="T4" fmla="*/ 29 w 32"/>
                <a:gd name="T5" fmla="*/ 10 h 33"/>
                <a:gd name="T6" fmla="*/ 10 w 32"/>
                <a:gd name="T7" fmla="*/ 4 h 33"/>
                <a:gd name="T8" fmla="*/ 3 w 32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" y="23"/>
                  </a:moveTo>
                  <a:cubicBezTo>
                    <a:pt x="7" y="30"/>
                    <a:pt x="16" y="33"/>
                    <a:pt x="23" y="30"/>
                  </a:cubicBezTo>
                  <a:cubicBezTo>
                    <a:pt x="30" y="26"/>
                    <a:pt x="32" y="18"/>
                    <a:pt x="29" y="10"/>
                  </a:cubicBezTo>
                  <a:cubicBezTo>
                    <a:pt x="25" y="3"/>
                    <a:pt x="17" y="0"/>
                    <a:pt x="10" y="4"/>
                  </a:cubicBezTo>
                  <a:cubicBezTo>
                    <a:pt x="3" y="7"/>
                    <a:pt x="0" y="16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32"/>
            <p:cNvSpPr>
              <a:spLocks/>
            </p:cNvSpPr>
            <p:nvPr/>
          </p:nvSpPr>
          <p:spPr bwMode="auto">
            <a:xfrm>
              <a:off x="3452" y="3232"/>
              <a:ext cx="85" cy="45"/>
            </a:xfrm>
            <a:custGeom>
              <a:avLst/>
              <a:gdLst>
                <a:gd name="T0" fmla="*/ 4 w 42"/>
                <a:gd name="T1" fmla="*/ 11 h 22"/>
                <a:gd name="T2" fmla="*/ 7 w 42"/>
                <a:gd name="T3" fmla="*/ 22 h 22"/>
                <a:gd name="T4" fmla="*/ 42 w 42"/>
                <a:gd name="T5" fmla="*/ 9 h 22"/>
                <a:gd name="T6" fmla="*/ 38 w 42"/>
                <a:gd name="T7" fmla="*/ 0 h 22"/>
                <a:gd name="T8" fmla="*/ 4 w 4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2">
                  <a:moveTo>
                    <a:pt x="4" y="11"/>
                  </a:moveTo>
                  <a:cubicBezTo>
                    <a:pt x="2" y="13"/>
                    <a:pt x="0" y="19"/>
                    <a:pt x="7" y="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133"/>
            <p:cNvSpPr>
              <a:spLocks noChangeArrowheads="1"/>
            </p:cNvSpPr>
            <p:nvPr/>
          </p:nvSpPr>
          <p:spPr bwMode="auto">
            <a:xfrm>
              <a:off x="3696" y="3411"/>
              <a:ext cx="86" cy="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134"/>
            <p:cNvSpPr>
              <a:spLocks noChangeArrowheads="1"/>
            </p:cNvSpPr>
            <p:nvPr/>
          </p:nvSpPr>
          <p:spPr bwMode="auto">
            <a:xfrm>
              <a:off x="3706" y="3421"/>
              <a:ext cx="49" cy="5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135"/>
            <p:cNvSpPr>
              <a:spLocks noChangeArrowheads="1"/>
            </p:cNvSpPr>
            <p:nvPr/>
          </p:nvSpPr>
          <p:spPr bwMode="auto">
            <a:xfrm>
              <a:off x="3684" y="3314"/>
              <a:ext cx="82" cy="8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136"/>
            <p:cNvSpPr>
              <a:spLocks noChangeArrowheads="1"/>
            </p:cNvSpPr>
            <p:nvPr/>
          </p:nvSpPr>
          <p:spPr bwMode="auto">
            <a:xfrm>
              <a:off x="3704" y="3323"/>
              <a:ext cx="43" cy="4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37"/>
            <p:cNvSpPr>
              <a:spLocks/>
            </p:cNvSpPr>
            <p:nvPr/>
          </p:nvSpPr>
          <p:spPr bwMode="auto">
            <a:xfrm>
              <a:off x="3694" y="3259"/>
              <a:ext cx="39" cy="94"/>
            </a:xfrm>
            <a:custGeom>
              <a:avLst/>
              <a:gdLst>
                <a:gd name="T0" fmla="*/ 19 w 19"/>
                <a:gd name="T1" fmla="*/ 41 h 46"/>
                <a:gd name="T2" fmla="*/ 13 w 19"/>
                <a:gd name="T3" fmla="*/ 44 h 46"/>
                <a:gd name="T4" fmla="*/ 9 w 19"/>
                <a:gd name="T5" fmla="*/ 33 h 46"/>
                <a:gd name="T6" fmla="*/ 0 w 19"/>
                <a:gd name="T7" fmla="*/ 2 h 46"/>
                <a:gd name="T8" fmla="*/ 4 w 19"/>
                <a:gd name="T9" fmla="*/ 1 h 46"/>
                <a:gd name="T10" fmla="*/ 6 w 19"/>
                <a:gd name="T11" fmla="*/ 0 h 46"/>
                <a:gd name="T12" fmla="*/ 9 w 19"/>
                <a:gd name="T13" fmla="*/ 0 h 46"/>
                <a:gd name="T14" fmla="*/ 19 w 19"/>
                <a:gd name="T1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6">
                  <a:moveTo>
                    <a:pt x="19" y="41"/>
                  </a:moveTo>
                  <a:cubicBezTo>
                    <a:pt x="18" y="42"/>
                    <a:pt x="16" y="46"/>
                    <a:pt x="13" y="44"/>
                  </a:cubicBezTo>
                  <a:cubicBezTo>
                    <a:pt x="13" y="44"/>
                    <a:pt x="10" y="37"/>
                    <a:pt x="9" y="33"/>
                  </a:cubicBezTo>
                  <a:cubicBezTo>
                    <a:pt x="8" y="29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9" y="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8"/>
            <p:cNvSpPr>
              <a:spLocks/>
            </p:cNvSpPr>
            <p:nvPr/>
          </p:nvSpPr>
          <p:spPr bwMode="auto">
            <a:xfrm>
              <a:off x="3702" y="3259"/>
              <a:ext cx="25" cy="82"/>
            </a:xfrm>
            <a:custGeom>
              <a:avLst/>
              <a:gdLst>
                <a:gd name="T0" fmla="*/ 0 w 25"/>
                <a:gd name="T1" fmla="*/ 2 h 82"/>
                <a:gd name="T2" fmla="*/ 4 w 25"/>
                <a:gd name="T3" fmla="*/ 0 h 82"/>
                <a:gd name="T4" fmla="*/ 25 w 25"/>
                <a:gd name="T5" fmla="*/ 82 h 82"/>
                <a:gd name="T6" fmla="*/ 23 w 25"/>
                <a:gd name="T7" fmla="*/ 82 h 82"/>
                <a:gd name="T8" fmla="*/ 11 w 25"/>
                <a:gd name="T9" fmla="*/ 37 h 82"/>
                <a:gd name="T10" fmla="*/ 0 w 25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0" y="2"/>
                  </a:moveTo>
                  <a:lnTo>
                    <a:pt x="4" y="0"/>
                  </a:lnTo>
                  <a:lnTo>
                    <a:pt x="25" y="82"/>
                  </a:lnTo>
                  <a:lnTo>
                    <a:pt x="23" y="82"/>
                  </a:lnTo>
                  <a:lnTo>
                    <a:pt x="11" y="37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39"/>
            <p:cNvSpPr>
              <a:spLocks/>
            </p:cNvSpPr>
            <p:nvPr/>
          </p:nvSpPr>
          <p:spPr bwMode="auto">
            <a:xfrm>
              <a:off x="3719" y="3372"/>
              <a:ext cx="20" cy="70"/>
            </a:xfrm>
            <a:custGeom>
              <a:avLst/>
              <a:gdLst>
                <a:gd name="T0" fmla="*/ 1 w 10"/>
                <a:gd name="T1" fmla="*/ 2 h 34"/>
                <a:gd name="T2" fmla="*/ 0 w 10"/>
                <a:gd name="T3" fmla="*/ 31 h 34"/>
                <a:gd name="T4" fmla="*/ 10 w 10"/>
                <a:gd name="T5" fmla="*/ 31 h 34"/>
                <a:gd name="T6" fmla="*/ 9 w 10"/>
                <a:gd name="T7" fmla="*/ 0 h 34"/>
                <a:gd name="T8" fmla="*/ 1 w 10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" y="2"/>
                  </a:moveTo>
                  <a:cubicBezTo>
                    <a:pt x="1" y="2"/>
                    <a:pt x="0" y="30"/>
                    <a:pt x="0" y="31"/>
                  </a:cubicBezTo>
                  <a:cubicBezTo>
                    <a:pt x="0" y="33"/>
                    <a:pt x="7" y="34"/>
                    <a:pt x="10" y="3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40"/>
            <p:cNvSpPr>
              <a:spLocks/>
            </p:cNvSpPr>
            <p:nvPr/>
          </p:nvSpPr>
          <p:spPr bwMode="auto">
            <a:xfrm>
              <a:off x="3727" y="3398"/>
              <a:ext cx="4" cy="35"/>
            </a:xfrm>
            <a:custGeom>
              <a:avLst/>
              <a:gdLst>
                <a:gd name="T0" fmla="*/ 0 w 4"/>
                <a:gd name="T1" fmla="*/ 0 h 35"/>
                <a:gd name="T2" fmla="*/ 2 w 4"/>
                <a:gd name="T3" fmla="*/ 0 h 35"/>
                <a:gd name="T4" fmla="*/ 4 w 4"/>
                <a:gd name="T5" fmla="*/ 35 h 35"/>
                <a:gd name="T6" fmla="*/ 0 w 4"/>
                <a:gd name="T7" fmla="*/ 35 h 35"/>
                <a:gd name="T8" fmla="*/ 0 w 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5">
                  <a:moveTo>
                    <a:pt x="0" y="0"/>
                  </a:moveTo>
                  <a:lnTo>
                    <a:pt x="2" y="0"/>
                  </a:lnTo>
                  <a:lnTo>
                    <a:pt x="4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41"/>
            <p:cNvSpPr>
              <a:spLocks/>
            </p:cNvSpPr>
            <p:nvPr/>
          </p:nvSpPr>
          <p:spPr bwMode="auto">
            <a:xfrm>
              <a:off x="3549" y="3292"/>
              <a:ext cx="29" cy="141"/>
            </a:xfrm>
            <a:custGeom>
              <a:avLst/>
              <a:gdLst>
                <a:gd name="T0" fmla="*/ 3 w 14"/>
                <a:gd name="T1" fmla="*/ 3 h 69"/>
                <a:gd name="T2" fmla="*/ 1 w 14"/>
                <a:gd name="T3" fmla="*/ 57 h 69"/>
                <a:gd name="T4" fmla="*/ 9 w 14"/>
                <a:gd name="T5" fmla="*/ 62 h 69"/>
                <a:gd name="T6" fmla="*/ 13 w 14"/>
                <a:gd name="T7" fmla="*/ 56 h 69"/>
                <a:gd name="T8" fmla="*/ 14 w 14"/>
                <a:gd name="T9" fmla="*/ 0 h 69"/>
                <a:gd name="T10" fmla="*/ 3 w 14"/>
                <a:gd name="T11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69">
                  <a:moveTo>
                    <a:pt x="3" y="3"/>
                  </a:moveTo>
                  <a:cubicBezTo>
                    <a:pt x="3" y="3"/>
                    <a:pt x="1" y="54"/>
                    <a:pt x="1" y="57"/>
                  </a:cubicBezTo>
                  <a:cubicBezTo>
                    <a:pt x="1" y="60"/>
                    <a:pt x="0" y="69"/>
                    <a:pt x="9" y="62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142"/>
            <p:cNvSpPr>
              <a:spLocks noChangeArrowheads="1"/>
            </p:cNvSpPr>
            <p:nvPr/>
          </p:nvSpPr>
          <p:spPr bwMode="auto">
            <a:xfrm>
              <a:off x="3505" y="3187"/>
              <a:ext cx="116" cy="11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143"/>
            <p:cNvSpPr>
              <a:spLocks noChangeArrowheads="1"/>
            </p:cNvSpPr>
            <p:nvPr/>
          </p:nvSpPr>
          <p:spPr bwMode="auto">
            <a:xfrm>
              <a:off x="3519" y="3204"/>
              <a:ext cx="75" cy="7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44"/>
            <p:cNvSpPr>
              <a:spLocks/>
            </p:cNvSpPr>
            <p:nvPr/>
          </p:nvSpPr>
          <p:spPr bwMode="auto">
            <a:xfrm>
              <a:off x="3425" y="3234"/>
              <a:ext cx="139" cy="115"/>
            </a:xfrm>
            <a:custGeom>
              <a:avLst/>
              <a:gdLst>
                <a:gd name="T0" fmla="*/ 6 w 68"/>
                <a:gd name="T1" fmla="*/ 52 h 56"/>
                <a:gd name="T2" fmla="*/ 4 w 68"/>
                <a:gd name="T3" fmla="*/ 51 h 56"/>
                <a:gd name="T4" fmla="*/ 0 w 68"/>
                <a:gd name="T5" fmla="*/ 48 h 56"/>
                <a:gd name="T6" fmla="*/ 41 w 68"/>
                <a:gd name="T7" fmla="*/ 17 h 56"/>
                <a:gd name="T8" fmla="*/ 60 w 68"/>
                <a:gd name="T9" fmla="*/ 2 h 56"/>
                <a:gd name="T10" fmla="*/ 67 w 68"/>
                <a:gd name="T11" fmla="*/ 11 h 56"/>
                <a:gd name="T12" fmla="*/ 9 w 68"/>
                <a:gd name="T13" fmla="*/ 56 h 56"/>
                <a:gd name="T14" fmla="*/ 6 w 68"/>
                <a:gd name="T15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6">
                  <a:moveTo>
                    <a:pt x="6" y="52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57" y="5"/>
                    <a:pt x="60" y="2"/>
                  </a:cubicBezTo>
                  <a:cubicBezTo>
                    <a:pt x="64" y="0"/>
                    <a:pt x="68" y="7"/>
                    <a:pt x="67" y="11"/>
                  </a:cubicBezTo>
                  <a:cubicBezTo>
                    <a:pt x="9" y="56"/>
                    <a:pt x="9" y="56"/>
                    <a:pt x="9" y="56"/>
                  </a:cubicBezTo>
                  <a:lnTo>
                    <a:pt x="6" y="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45"/>
            <p:cNvSpPr>
              <a:spLocks/>
            </p:cNvSpPr>
            <p:nvPr/>
          </p:nvSpPr>
          <p:spPr bwMode="auto">
            <a:xfrm>
              <a:off x="3433" y="3249"/>
              <a:ext cx="118" cy="92"/>
            </a:xfrm>
            <a:custGeom>
              <a:avLst/>
              <a:gdLst>
                <a:gd name="T0" fmla="*/ 4 w 118"/>
                <a:gd name="T1" fmla="*/ 92 h 92"/>
                <a:gd name="T2" fmla="*/ 0 w 118"/>
                <a:gd name="T3" fmla="*/ 90 h 92"/>
                <a:gd name="T4" fmla="*/ 116 w 118"/>
                <a:gd name="T5" fmla="*/ 0 h 92"/>
                <a:gd name="T6" fmla="*/ 118 w 118"/>
                <a:gd name="T7" fmla="*/ 4 h 92"/>
                <a:gd name="T8" fmla="*/ 63 w 118"/>
                <a:gd name="T9" fmla="*/ 47 h 92"/>
                <a:gd name="T10" fmla="*/ 4 w 118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92">
                  <a:moveTo>
                    <a:pt x="4" y="92"/>
                  </a:moveTo>
                  <a:lnTo>
                    <a:pt x="0" y="90"/>
                  </a:lnTo>
                  <a:lnTo>
                    <a:pt x="116" y="0"/>
                  </a:lnTo>
                  <a:lnTo>
                    <a:pt x="118" y="4"/>
                  </a:lnTo>
                  <a:lnTo>
                    <a:pt x="63" y="47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46"/>
            <p:cNvSpPr>
              <a:spLocks/>
            </p:cNvSpPr>
            <p:nvPr/>
          </p:nvSpPr>
          <p:spPr bwMode="auto">
            <a:xfrm>
              <a:off x="3574" y="3234"/>
              <a:ext cx="79" cy="33"/>
            </a:xfrm>
            <a:custGeom>
              <a:avLst/>
              <a:gdLst>
                <a:gd name="T0" fmla="*/ 6 w 39"/>
                <a:gd name="T1" fmla="*/ 0 h 16"/>
                <a:gd name="T2" fmla="*/ 3 w 39"/>
                <a:gd name="T3" fmla="*/ 11 h 16"/>
                <a:gd name="T4" fmla="*/ 38 w 39"/>
                <a:gd name="T5" fmla="*/ 16 h 16"/>
                <a:gd name="T6" fmla="*/ 39 w 39"/>
                <a:gd name="T7" fmla="*/ 11 h 16"/>
                <a:gd name="T8" fmla="*/ 39 w 39"/>
                <a:gd name="T9" fmla="*/ 9 h 16"/>
                <a:gd name="T10" fmla="*/ 39 w 39"/>
                <a:gd name="T11" fmla="*/ 6 h 16"/>
                <a:gd name="T12" fmla="*/ 6 w 3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6" y="0"/>
                  </a:moveTo>
                  <a:cubicBezTo>
                    <a:pt x="4" y="2"/>
                    <a:pt x="0" y="5"/>
                    <a:pt x="3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6"/>
                    <a:pt x="39" y="6"/>
                    <a:pt x="39" y="6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47"/>
            <p:cNvSpPr>
              <a:spLocks/>
            </p:cNvSpPr>
            <p:nvPr/>
          </p:nvSpPr>
          <p:spPr bwMode="auto">
            <a:xfrm>
              <a:off x="3584" y="3245"/>
              <a:ext cx="69" cy="12"/>
            </a:xfrm>
            <a:custGeom>
              <a:avLst/>
              <a:gdLst>
                <a:gd name="T0" fmla="*/ 69 w 69"/>
                <a:gd name="T1" fmla="*/ 12 h 12"/>
                <a:gd name="T2" fmla="*/ 69 w 69"/>
                <a:gd name="T3" fmla="*/ 8 h 12"/>
                <a:gd name="T4" fmla="*/ 2 w 69"/>
                <a:gd name="T5" fmla="*/ 0 h 12"/>
                <a:gd name="T6" fmla="*/ 0 w 69"/>
                <a:gd name="T7" fmla="*/ 4 h 12"/>
                <a:gd name="T8" fmla="*/ 69 w 6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">
                  <a:moveTo>
                    <a:pt x="69" y="12"/>
                  </a:moveTo>
                  <a:lnTo>
                    <a:pt x="69" y="8"/>
                  </a:lnTo>
                  <a:lnTo>
                    <a:pt x="2" y="0"/>
                  </a:lnTo>
                  <a:lnTo>
                    <a:pt x="0" y="4"/>
                  </a:lnTo>
                  <a:lnTo>
                    <a:pt x="69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48"/>
            <p:cNvSpPr>
              <a:spLocks/>
            </p:cNvSpPr>
            <p:nvPr/>
          </p:nvSpPr>
          <p:spPr bwMode="auto">
            <a:xfrm>
              <a:off x="3364" y="331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2 h 48"/>
                <a:gd name="T4" fmla="*/ 43 w 48"/>
                <a:gd name="T5" fmla="*/ 15 h 48"/>
                <a:gd name="T6" fmla="*/ 15 w 48"/>
                <a:gd name="T7" fmla="*/ 6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2" y="48"/>
                    <a:pt x="33" y="42"/>
                  </a:cubicBezTo>
                  <a:cubicBezTo>
                    <a:pt x="43" y="37"/>
                    <a:pt x="48" y="25"/>
                    <a:pt x="43" y="15"/>
                  </a:cubicBezTo>
                  <a:cubicBezTo>
                    <a:pt x="38" y="5"/>
                    <a:pt x="25" y="0"/>
                    <a:pt x="15" y="6"/>
                  </a:cubicBezTo>
                  <a:cubicBezTo>
                    <a:pt x="4" y="11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49"/>
            <p:cNvSpPr>
              <a:spLocks/>
            </p:cNvSpPr>
            <p:nvPr/>
          </p:nvSpPr>
          <p:spPr bwMode="auto">
            <a:xfrm>
              <a:off x="3384" y="3343"/>
              <a:ext cx="37" cy="39"/>
            </a:xfrm>
            <a:custGeom>
              <a:avLst/>
              <a:gdLst>
                <a:gd name="T0" fmla="*/ 2 w 18"/>
                <a:gd name="T1" fmla="*/ 13 h 19"/>
                <a:gd name="T2" fmla="*/ 13 w 18"/>
                <a:gd name="T3" fmla="*/ 17 h 19"/>
                <a:gd name="T4" fmla="*/ 16 w 18"/>
                <a:gd name="T5" fmla="*/ 6 h 19"/>
                <a:gd name="T6" fmla="*/ 6 w 18"/>
                <a:gd name="T7" fmla="*/ 2 h 19"/>
                <a:gd name="T8" fmla="*/ 2 w 18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2" y="13"/>
                  </a:moveTo>
                  <a:cubicBezTo>
                    <a:pt x="4" y="17"/>
                    <a:pt x="9" y="19"/>
                    <a:pt x="13" y="17"/>
                  </a:cubicBezTo>
                  <a:cubicBezTo>
                    <a:pt x="17" y="15"/>
                    <a:pt x="18" y="10"/>
                    <a:pt x="16" y="6"/>
                  </a:cubicBezTo>
                  <a:cubicBezTo>
                    <a:pt x="14" y="2"/>
                    <a:pt x="10" y="0"/>
                    <a:pt x="6" y="2"/>
                  </a:cubicBezTo>
                  <a:cubicBezTo>
                    <a:pt x="2" y="4"/>
                    <a:pt x="0" y="9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150"/>
            <p:cNvSpPr>
              <a:spLocks noChangeArrowheads="1"/>
            </p:cNvSpPr>
            <p:nvPr/>
          </p:nvSpPr>
          <p:spPr bwMode="auto">
            <a:xfrm>
              <a:off x="3647" y="3206"/>
              <a:ext cx="106" cy="10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151"/>
            <p:cNvSpPr>
              <a:spLocks noChangeArrowheads="1"/>
            </p:cNvSpPr>
            <p:nvPr/>
          </p:nvSpPr>
          <p:spPr bwMode="auto">
            <a:xfrm>
              <a:off x="3674" y="3226"/>
              <a:ext cx="37" cy="3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52"/>
            <p:cNvSpPr>
              <a:spLocks/>
            </p:cNvSpPr>
            <p:nvPr/>
          </p:nvSpPr>
          <p:spPr bwMode="auto">
            <a:xfrm>
              <a:off x="3560" y="3316"/>
              <a:ext cx="6" cy="99"/>
            </a:xfrm>
            <a:custGeom>
              <a:avLst/>
              <a:gdLst>
                <a:gd name="T0" fmla="*/ 2 w 6"/>
                <a:gd name="T1" fmla="*/ 0 h 99"/>
                <a:gd name="T2" fmla="*/ 0 w 6"/>
                <a:gd name="T3" fmla="*/ 99 h 99"/>
                <a:gd name="T4" fmla="*/ 4 w 6"/>
                <a:gd name="T5" fmla="*/ 95 h 99"/>
                <a:gd name="T6" fmla="*/ 6 w 6"/>
                <a:gd name="T7" fmla="*/ 0 h 99"/>
                <a:gd name="T8" fmla="*/ 2 w 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9">
                  <a:moveTo>
                    <a:pt x="2" y="0"/>
                  </a:moveTo>
                  <a:lnTo>
                    <a:pt x="0" y="99"/>
                  </a:lnTo>
                  <a:lnTo>
                    <a:pt x="4" y="95"/>
                  </a:lnTo>
                  <a:lnTo>
                    <a:pt x="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3"/>
            <p:cNvSpPr>
              <a:spLocks/>
            </p:cNvSpPr>
            <p:nvPr/>
          </p:nvSpPr>
          <p:spPr bwMode="auto">
            <a:xfrm>
              <a:off x="3494" y="3378"/>
              <a:ext cx="137" cy="137"/>
            </a:xfrm>
            <a:custGeom>
              <a:avLst/>
              <a:gdLst>
                <a:gd name="T0" fmla="*/ 9 w 67"/>
                <a:gd name="T1" fmla="*/ 49 h 67"/>
                <a:gd name="T2" fmla="*/ 49 w 67"/>
                <a:gd name="T3" fmla="*/ 58 h 67"/>
                <a:gd name="T4" fmla="*/ 58 w 67"/>
                <a:gd name="T5" fmla="*/ 17 h 67"/>
                <a:gd name="T6" fmla="*/ 17 w 67"/>
                <a:gd name="T7" fmla="*/ 9 h 67"/>
                <a:gd name="T8" fmla="*/ 9 w 67"/>
                <a:gd name="T9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9" y="49"/>
                  </a:moveTo>
                  <a:cubicBezTo>
                    <a:pt x="18" y="63"/>
                    <a:pt x="36" y="67"/>
                    <a:pt x="49" y="58"/>
                  </a:cubicBezTo>
                  <a:cubicBezTo>
                    <a:pt x="63" y="49"/>
                    <a:pt x="67" y="31"/>
                    <a:pt x="58" y="17"/>
                  </a:cubicBezTo>
                  <a:cubicBezTo>
                    <a:pt x="49" y="4"/>
                    <a:pt x="31" y="0"/>
                    <a:pt x="17" y="9"/>
                  </a:cubicBezTo>
                  <a:cubicBezTo>
                    <a:pt x="4" y="17"/>
                    <a:pt x="0" y="3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54"/>
            <p:cNvSpPr>
              <a:spLocks/>
            </p:cNvSpPr>
            <p:nvPr/>
          </p:nvSpPr>
          <p:spPr bwMode="auto">
            <a:xfrm>
              <a:off x="3515" y="3417"/>
              <a:ext cx="51" cy="53"/>
            </a:xfrm>
            <a:custGeom>
              <a:avLst/>
              <a:gdLst>
                <a:gd name="T0" fmla="*/ 3 w 25"/>
                <a:gd name="T1" fmla="*/ 19 h 26"/>
                <a:gd name="T2" fmla="*/ 19 w 25"/>
                <a:gd name="T3" fmla="*/ 23 h 26"/>
                <a:gd name="T4" fmla="*/ 22 w 25"/>
                <a:gd name="T5" fmla="*/ 7 h 26"/>
                <a:gd name="T6" fmla="*/ 6 w 25"/>
                <a:gd name="T7" fmla="*/ 3 h 26"/>
                <a:gd name="T8" fmla="*/ 3 w 25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3" y="19"/>
                  </a:moveTo>
                  <a:cubicBezTo>
                    <a:pt x="7" y="24"/>
                    <a:pt x="14" y="26"/>
                    <a:pt x="19" y="23"/>
                  </a:cubicBezTo>
                  <a:cubicBezTo>
                    <a:pt x="24" y="19"/>
                    <a:pt x="25" y="12"/>
                    <a:pt x="22" y="7"/>
                  </a:cubicBezTo>
                  <a:cubicBezTo>
                    <a:pt x="18" y="2"/>
                    <a:pt x="11" y="0"/>
                    <a:pt x="6" y="3"/>
                  </a:cubicBezTo>
                  <a:cubicBezTo>
                    <a:pt x="1" y="6"/>
                    <a:pt x="0" y="14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文本框 637"/>
          <p:cNvSpPr txBox="1"/>
          <p:nvPr/>
        </p:nvSpPr>
        <p:spPr>
          <a:xfrm>
            <a:off x="1212686" y="5968279"/>
            <a:ext cx="760190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</a:p>
        </p:txBody>
      </p:sp>
      <p:sp>
        <p:nvSpPr>
          <p:cNvPr id="121" name="文本框 637"/>
          <p:cNvSpPr txBox="1"/>
          <p:nvPr/>
        </p:nvSpPr>
        <p:spPr>
          <a:xfrm>
            <a:off x="1881136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</a:t>
            </a:r>
          </a:p>
        </p:txBody>
      </p:sp>
      <p:sp>
        <p:nvSpPr>
          <p:cNvPr id="122" name="文本框 637"/>
          <p:cNvSpPr txBox="1"/>
          <p:nvPr/>
        </p:nvSpPr>
        <p:spPr>
          <a:xfrm>
            <a:off x="472496" y="5966080"/>
            <a:ext cx="790647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PLM系统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637"/>
          <p:cNvSpPr txBox="1"/>
          <p:nvPr/>
        </p:nvSpPr>
        <p:spPr>
          <a:xfrm>
            <a:off x="2747991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安全与环境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637"/>
          <p:cNvSpPr txBox="1"/>
          <p:nvPr/>
        </p:nvSpPr>
        <p:spPr>
          <a:xfrm>
            <a:off x="3667793" y="5958789"/>
            <a:ext cx="625538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</a:t>
            </a:r>
          </a:p>
        </p:txBody>
      </p:sp>
      <p:pic>
        <p:nvPicPr>
          <p:cNvPr id="125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3695777" y="5260032"/>
            <a:ext cx="501642" cy="7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ree"/>
          <p:cNvSpPr>
            <a:spLocks noEditPoints="1" noChangeArrowheads="1"/>
          </p:cNvSpPr>
          <p:nvPr/>
        </p:nvSpPr>
        <p:spPr bwMode="auto">
          <a:xfrm>
            <a:off x="2920612" y="5552383"/>
            <a:ext cx="433428" cy="417758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6111641" y="4946275"/>
            <a:ext cx="1116494" cy="1089004"/>
            <a:chOff x="4010962" y="2659415"/>
            <a:chExt cx="1742531" cy="1794625"/>
          </a:xfrm>
        </p:grpSpPr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962" y="2659415"/>
              <a:ext cx="1742531" cy="179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TextBox 4"/>
            <p:cNvSpPr txBox="1"/>
            <p:nvPr/>
          </p:nvSpPr>
          <p:spPr>
            <a:xfrm>
              <a:off x="4267308" y="2850416"/>
              <a:ext cx="1293986" cy="13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产品与服务核心信息、数据与方法</a:t>
              </a:r>
            </a:p>
          </p:txBody>
        </p:sp>
      </p:grp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5" y="5177519"/>
            <a:ext cx="479980" cy="76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8094372" y="4869160"/>
            <a:ext cx="726100" cy="10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4903195" y="6119483"/>
            <a:ext cx="98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工业大数据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256517" y="6113555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PLM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系统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08304" y="6116434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网络安全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178222" y="6114319"/>
            <a:ext cx="64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云平台</a:t>
            </a:r>
          </a:p>
        </p:txBody>
      </p:sp>
      <p:sp>
        <p:nvSpPr>
          <p:cNvPr id="144" name="上箭头 143"/>
          <p:cNvSpPr/>
          <p:nvPr/>
        </p:nvSpPr>
        <p:spPr>
          <a:xfrm>
            <a:off x="6601993" y="4556086"/>
            <a:ext cx="527296" cy="221209"/>
          </a:xfrm>
          <a:prstGeom prst="up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5055468" y="5301208"/>
            <a:ext cx="812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以5C</a:t>
            </a:r>
            <a:r>
              <a:rPr lang="zh-CN" altLang="en-US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为核心工业大数据分析</a:t>
            </a:r>
          </a:p>
        </p:txBody>
      </p:sp>
      <p:sp>
        <p:nvSpPr>
          <p:cNvPr id="146" name="AutoShape 8"/>
          <p:cNvSpPr>
            <a:spLocks noChangeArrowheads="1"/>
          </p:cNvSpPr>
          <p:nvPr/>
        </p:nvSpPr>
        <p:spPr bwMode="auto">
          <a:xfrm rot="10800000">
            <a:off x="245069" y="3248476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5400" cap="rnd" algn="ctr">
            <a:solidFill>
              <a:srgbClr val="00B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147" name="Freeform 27"/>
          <p:cNvSpPr>
            <a:spLocks/>
          </p:cNvSpPr>
          <p:nvPr/>
        </p:nvSpPr>
        <p:spPr bwMode="auto">
          <a:xfrm flipH="1">
            <a:off x="2965318" y="2953535"/>
            <a:ext cx="1272756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885444" y="2953535"/>
            <a:ext cx="1491678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智能制造层</a:t>
            </a:r>
          </a:p>
        </p:txBody>
      </p:sp>
      <p:sp>
        <p:nvSpPr>
          <p:cNvPr id="149" name="Freeform 67"/>
          <p:cNvSpPr>
            <a:spLocks noChangeAspect="1" noEditPoints="1"/>
          </p:cNvSpPr>
          <p:nvPr/>
        </p:nvSpPr>
        <p:spPr bwMode="auto">
          <a:xfrm>
            <a:off x="651128" y="3364429"/>
            <a:ext cx="421106" cy="308069"/>
          </a:xfrm>
          <a:custGeom>
            <a:avLst/>
            <a:gdLst>
              <a:gd name="T0" fmla="*/ 7 w 66"/>
              <a:gd name="T1" fmla="*/ 3 h 34"/>
              <a:gd name="T2" fmla="*/ 6 w 66"/>
              <a:gd name="T3" fmla="*/ 22 h 34"/>
              <a:gd name="T4" fmla="*/ 5 w 66"/>
              <a:gd name="T5" fmla="*/ 17 h 34"/>
              <a:gd name="T6" fmla="*/ 5 w 66"/>
              <a:gd name="T7" fmla="*/ 23 h 34"/>
              <a:gd name="T8" fmla="*/ 7 w 66"/>
              <a:gd name="T9" fmla="*/ 23 h 34"/>
              <a:gd name="T10" fmla="*/ 0 w 66"/>
              <a:gd name="T11" fmla="*/ 34 h 34"/>
              <a:gd name="T12" fmla="*/ 21 w 66"/>
              <a:gd name="T13" fmla="*/ 0 h 34"/>
              <a:gd name="T14" fmla="*/ 66 w 66"/>
              <a:gd name="T15" fmla="*/ 34 h 34"/>
              <a:gd name="T16" fmla="*/ 21 w 66"/>
              <a:gd name="T17" fmla="*/ 0 h 34"/>
              <a:gd name="T18" fmla="*/ 25 w 66"/>
              <a:gd name="T19" fmla="*/ 30 h 34"/>
              <a:gd name="T20" fmla="*/ 28 w 66"/>
              <a:gd name="T21" fmla="*/ 30 h 34"/>
              <a:gd name="T22" fmla="*/ 27 w 66"/>
              <a:gd name="T23" fmla="*/ 4 h 34"/>
              <a:gd name="T24" fmla="*/ 60 w 66"/>
              <a:gd name="T25" fmla="*/ 10 h 34"/>
              <a:gd name="T26" fmla="*/ 62 w 66"/>
              <a:gd name="T27" fmla="*/ 32 h 34"/>
              <a:gd name="T28" fmla="*/ 63 w 66"/>
              <a:gd name="T29" fmla="*/ 10 h 34"/>
              <a:gd name="T30" fmla="*/ 60 w 66"/>
              <a:gd name="T31" fmla="*/ 10 h 34"/>
              <a:gd name="T32" fmla="*/ 54 w 66"/>
              <a:gd name="T33" fmla="*/ 30 h 34"/>
              <a:gd name="T34" fmla="*/ 57 w 66"/>
              <a:gd name="T35" fmla="*/ 30 h 34"/>
              <a:gd name="T36" fmla="*/ 55 w 66"/>
              <a:gd name="T37" fmla="*/ 8 h 34"/>
              <a:gd name="T38" fmla="*/ 47 w 66"/>
              <a:gd name="T39" fmla="*/ 9 h 34"/>
              <a:gd name="T40" fmla="*/ 49 w 66"/>
              <a:gd name="T41" fmla="*/ 32 h 34"/>
              <a:gd name="T42" fmla="*/ 50 w 66"/>
              <a:gd name="T43" fmla="*/ 9 h 34"/>
              <a:gd name="T44" fmla="*/ 47 w 66"/>
              <a:gd name="T45" fmla="*/ 9 h 34"/>
              <a:gd name="T46" fmla="*/ 40 w 66"/>
              <a:gd name="T47" fmla="*/ 30 h 34"/>
              <a:gd name="T48" fmla="*/ 43 w 66"/>
              <a:gd name="T49" fmla="*/ 30 h 34"/>
              <a:gd name="T50" fmla="*/ 42 w 66"/>
              <a:gd name="T51" fmla="*/ 6 h 34"/>
              <a:gd name="T52" fmla="*/ 33 w 66"/>
              <a:gd name="T53" fmla="*/ 6 h 34"/>
              <a:gd name="T54" fmla="*/ 34 w 66"/>
              <a:gd name="T55" fmla="*/ 32 h 34"/>
              <a:gd name="T56" fmla="*/ 36 w 66"/>
              <a:gd name="T57" fmla="*/ 6 h 34"/>
              <a:gd name="T58" fmla="*/ 33 w 66"/>
              <a:gd name="T59" fmla="*/ 6 h 34"/>
              <a:gd name="T60" fmla="*/ 18 w 66"/>
              <a:gd name="T61" fmla="*/ 0 h 34"/>
              <a:gd name="T62" fmla="*/ 8 w 66"/>
              <a:gd name="T6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" h="34">
                <a:moveTo>
                  <a:pt x="0" y="6"/>
                </a:moveTo>
                <a:cubicBezTo>
                  <a:pt x="7" y="3"/>
                  <a:pt x="7" y="3"/>
                  <a:pt x="7" y="3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34"/>
                  <a:pt x="7" y="34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6"/>
                  <a:pt x="0" y="6"/>
                  <a:pt x="0" y="6"/>
                </a:cubicBezTo>
                <a:close/>
                <a:moveTo>
                  <a:pt x="21" y="0"/>
                </a:moveTo>
                <a:cubicBezTo>
                  <a:pt x="66" y="8"/>
                  <a:pt x="66" y="8"/>
                  <a:pt x="66" y="8"/>
                </a:cubicBezTo>
                <a:cubicBezTo>
                  <a:pt x="66" y="34"/>
                  <a:pt x="66" y="34"/>
                  <a:pt x="66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25" y="5"/>
                </a:moveTo>
                <a:cubicBezTo>
                  <a:pt x="25" y="30"/>
                  <a:pt x="25" y="30"/>
                  <a:pt x="25" y="30"/>
                </a:cubicBezTo>
                <a:cubicBezTo>
                  <a:pt x="25" y="31"/>
                  <a:pt x="26" y="32"/>
                  <a:pt x="27" y="32"/>
                </a:cubicBezTo>
                <a:cubicBezTo>
                  <a:pt x="27" y="32"/>
                  <a:pt x="28" y="31"/>
                  <a:pt x="28" y="30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4"/>
                  <a:pt x="27" y="4"/>
                  <a:pt x="27" y="4"/>
                </a:cubicBezTo>
                <a:cubicBezTo>
                  <a:pt x="26" y="4"/>
                  <a:pt x="25" y="4"/>
                  <a:pt x="25" y="5"/>
                </a:cubicBezTo>
                <a:close/>
                <a:moveTo>
                  <a:pt x="60" y="10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1" y="32"/>
                  <a:pt x="62" y="32"/>
                </a:cubicBezTo>
                <a:cubicBezTo>
                  <a:pt x="62" y="32"/>
                  <a:pt x="63" y="31"/>
                  <a:pt x="63" y="31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9"/>
                  <a:pt x="62" y="9"/>
                  <a:pt x="62" y="9"/>
                </a:cubicBezTo>
                <a:cubicBezTo>
                  <a:pt x="61" y="9"/>
                  <a:pt x="60" y="9"/>
                  <a:pt x="60" y="10"/>
                </a:cubicBezTo>
                <a:close/>
                <a:moveTo>
                  <a:pt x="54" y="9"/>
                </a:moveTo>
                <a:cubicBezTo>
                  <a:pt x="54" y="30"/>
                  <a:pt x="54" y="30"/>
                  <a:pt x="54" y="30"/>
                </a:cubicBezTo>
                <a:cubicBezTo>
                  <a:pt x="54" y="31"/>
                  <a:pt x="55" y="32"/>
                  <a:pt x="55" y="32"/>
                </a:cubicBezTo>
                <a:cubicBezTo>
                  <a:pt x="56" y="32"/>
                  <a:pt x="57" y="31"/>
                  <a:pt x="57" y="30"/>
                </a:cubicBezTo>
                <a:cubicBezTo>
                  <a:pt x="57" y="9"/>
                  <a:pt x="57" y="9"/>
                  <a:pt x="57" y="9"/>
                </a:cubicBezTo>
                <a:cubicBezTo>
                  <a:pt x="57" y="9"/>
                  <a:pt x="56" y="8"/>
                  <a:pt x="55" y="8"/>
                </a:cubicBezTo>
                <a:cubicBezTo>
                  <a:pt x="55" y="8"/>
                  <a:pt x="54" y="9"/>
                  <a:pt x="54" y="9"/>
                </a:cubicBezTo>
                <a:close/>
                <a:moveTo>
                  <a:pt x="47" y="9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1"/>
                  <a:pt x="48" y="32"/>
                  <a:pt x="49" y="32"/>
                </a:cubicBezTo>
                <a:cubicBezTo>
                  <a:pt x="49" y="32"/>
                  <a:pt x="50" y="31"/>
                  <a:pt x="50" y="30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8"/>
                  <a:pt x="49" y="7"/>
                  <a:pt x="49" y="7"/>
                </a:cubicBezTo>
                <a:cubicBezTo>
                  <a:pt x="48" y="7"/>
                  <a:pt x="47" y="8"/>
                  <a:pt x="47" y="9"/>
                </a:cubicBezTo>
                <a:close/>
                <a:moveTo>
                  <a:pt x="40" y="8"/>
                </a:moveTo>
                <a:cubicBezTo>
                  <a:pt x="40" y="30"/>
                  <a:pt x="40" y="30"/>
                  <a:pt x="40" y="30"/>
                </a:cubicBezTo>
                <a:cubicBezTo>
                  <a:pt x="40" y="31"/>
                  <a:pt x="41" y="32"/>
                  <a:pt x="42" y="32"/>
                </a:cubicBezTo>
                <a:cubicBezTo>
                  <a:pt x="43" y="32"/>
                  <a:pt x="43" y="31"/>
                  <a:pt x="43" y="30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7"/>
                  <a:pt x="43" y="6"/>
                  <a:pt x="42" y="6"/>
                </a:cubicBezTo>
                <a:cubicBezTo>
                  <a:pt x="41" y="6"/>
                  <a:pt x="40" y="7"/>
                  <a:pt x="40" y="8"/>
                </a:cubicBezTo>
                <a:close/>
                <a:moveTo>
                  <a:pt x="33" y="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2"/>
                  <a:pt x="34" y="32"/>
                </a:cubicBezTo>
                <a:cubicBezTo>
                  <a:pt x="35" y="32"/>
                  <a:pt x="36" y="31"/>
                  <a:pt x="36" y="30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5" y="5"/>
                  <a:pt x="34" y="5"/>
                </a:cubicBezTo>
                <a:cubicBezTo>
                  <a:pt x="33" y="5"/>
                  <a:pt x="33" y="6"/>
                  <a:pt x="33" y="6"/>
                </a:cubicBezTo>
                <a:close/>
                <a:moveTo>
                  <a:pt x="8" y="3"/>
                </a:moveTo>
                <a:cubicBezTo>
                  <a:pt x="18" y="0"/>
                  <a:pt x="18" y="0"/>
                  <a:pt x="18" y="0"/>
                </a:cubicBezTo>
                <a:cubicBezTo>
                  <a:pt x="18" y="34"/>
                  <a:pt x="18" y="34"/>
                  <a:pt x="18" y="34"/>
                </a:cubicBezTo>
                <a:cubicBezTo>
                  <a:pt x="8" y="34"/>
                  <a:pt x="8" y="34"/>
                  <a:pt x="8" y="34"/>
                </a:cubicBezTo>
                <a:lnTo>
                  <a:pt x="8" y="3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0" name="组合 149"/>
          <p:cNvGrpSpPr>
            <a:grpSpLocks noChangeAspect="1"/>
          </p:cNvGrpSpPr>
          <p:nvPr/>
        </p:nvGrpSpPr>
        <p:grpSpPr>
          <a:xfrm>
            <a:off x="1451483" y="3330586"/>
            <a:ext cx="260939" cy="337792"/>
            <a:chOff x="793024" y="3764968"/>
            <a:chExt cx="1524000" cy="1449388"/>
          </a:xfrm>
          <a:solidFill>
            <a:srgbClr val="5C5C5C"/>
          </a:solidFill>
        </p:grpSpPr>
        <p:sp>
          <p:nvSpPr>
            <p:cNvPr id="151" name="Freeform 22"/>
            <p:cNvSpPr>
              <a:spLocks/>
            </p:cNvSpPr>
            <p:nvPr/>
          </p:nvSpPr>
          <p:spPr bwMode="auto">
            <a:xfrm>
              <a:off x="1159737" y="3984043"/>
              <a:ext cx="168275" cy="149225"/>
            </a:xfrm>
            <a:custGeom>
              <a:avLst/>
              <a:gdLst>
                <a:gd name="T0" fmla="*/ 22 w 100"/>
                <a:gd name="T1" fmla="*/ 88 h 88"/>
                <a:gd name="T2" fmla="*/ 22 w 100"/>
                <a:gd name="T3" fmla="*/ 75 h 88"/>
                <a:gd name="T4" fmla="*/ 14 w 100"/>
                <a:gd name="T5" fmla="*/ 75 h 88"/>
                <a:gd name="T6" fmla="*/ 14 w 100"/>
                <a:gd name="T7" fmla="*/ 39 h 88"/>
                <a:gd name="T8" fmla="*/ 20 w 100"/>
                <a:gd name="T9" fmla="*/ 33 h 88"/>
                <a:gd name="T10" fmla="*/ 31 w 100"/>
                <a:gd name="T11" fmla="*/ 30 h 88"/>
                <a:gd name="T12" fmla="*/ 65 w 100"/>
                <a:gd name="T13" fmla="*/ 30 h 88"/>
                <a:gd name="T14" fmla="*/ 77 w 100"/>
                <a:gd name="T15" fmla="*/ 32 h 88"/>
                <a:gd name="T16" fmla="*/ 85 w 100"/>
                <a:gd name="T17" fmla="*/ 39 h 88"/>
                <a:gd name="T18" fmla="*/ 85 w 100"/>
                <a:gd name="T19" fmla="*/ 75 h 88"/>
                <a:gd name="T20" fmla="*/ 78 w 100"/>
                <a:gd name="T21" fmla="*/ 75 h 88"/>
                <a:gd name="T22" fmla="*/ 78 w 100"/>
                <a:gd name="T23" fmla="*/ 88 h 88"/>
                <a:gd name="T24" fmla="*/ 100 w 100"/>
                <a:gd name="T25" fmla="*/ 88 h 88"/>
                <a:gd name="T26" fmla="*/ 100 w 100"/>
                <a:gd name="T27" fmla="*/ 31 h 88"/>
                <a:gd name="T28" fmla="*/ 79 w 100"/>
                <a:gd name="T29" fmla="*/ 7 h 88"/>
                <a:gd name="T30" fmla="*/ 50 w 100"/>
                <a:gd name="T31" fmla="*/ 0 h 88"/>
                <a:gd name="T32" fmla="*/ 18 w 100"/>
                <a:gd name="T33" fmla="*/ 8 h 88"/>
                <a:gd name="T34" fmla="*/ 0 w 100"/>
                <a:gd name="T35" fmla="*/ 30 h 88"/>
                <a:gd name="T36" fmla="*/ 0 w 100"/>
                <a:gd name="T37" fmla="*/ 88 h 88"/>
                <a:gd name="T38" fmla="*/ 22 w 100"/>
                <a:gd name="T3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88">
                  <a:moveTo>
                    <a:pt x="22" y="88"/>
                  </a:moveTo>
                  <a:cubicBezTo>
                    <a:pt x="22" y="83"/>
                    <a:pt x="22" y="79"/>
                    <a:pt x="22" y="75"/>
                  </a:cubicBezTo>
                  <a:cubicBezTo>
                    <a:pt x="19" y="75"/>
                    <a:pt x="17" y="75"/>
                    <a:pt x="14" y="75"/>
                  </a:cubicBezTo>
                  <a:cubicBezTo>
                    <a:pt x="14" y="63"/>
                    <a:pt x="14" y="51"/>
                    <a:pt x="14" y="39"/>
                  </a:cubicBezTo>
                  <a:cubicBezTo>
                    <a:pt x="15" y="38"/>
                    <a:pt x="17" y="35"/>
                    <a:pt x="20" y="33"/>
                  </a:cubicBezTo>
                  <a:cubicBezTo>
                    <a:pt x="25" y="31"/>
                    <a:pt x="29" y="30"/>
                    <a:pt x="31" y="30"/>
                  </a:cubicBezTo>
                  <a:cubicBezTo>
                    <a:pt x="40" y="29"/>
                    <a:pt x="51" y="29"/>
                    <a:pt x="65" y="30"/>
                  </a:cubicBezTo>
                  <a:cubicBezTo>
                    <a:pt x="68" y="30"/>
                    <a:pt x="72" y="30"/>
                    <a:pt x="77" y="32"/>
                  </a:cubicBezTo>
                  <a:cubicBezTo>
                    <a:pt x="81" y="35"/>
                    <a:pt x="84" y="37"/>
                    <a:pt x="85" y="39"/>
                  </a:cubicBezTo>
                  <a:cubicBezTo>
                    <a:pt x="85" y="51"/>
                    <a:pt x="85" y="63"/>
                    <a:pt x="85" y="75"/>
                  </a:cubicBezTo>
                  <a:cubicBezTo>
                    <a:pt x="83" y="75"/>
                    <a:pt x="80" y="75"/>
                    <a:pt x="78" y="75"/>
                  </a:cubicBezTo>
                  <a:cubicBezTo>
                    <a:pt x="78" y="79"/>
                    <a:pt x="78" y="83"/>
                    <a:pt x="78" y="88"/>
                  </a:cubicBezTo>
                  <a:cubicBezTo>
                    <a:pt x="85" y="88"/>
                    <a:pt x="93" y="88"/>
                    <a:pt x="100" y="88"/>
                  </a:cubicBezTo>
                  <a:cubicBezTo>
                    <a:pt x="100" y="69"/>
                    <a:pt x="100" y="50"/>
                    <a:pt x="100" y="31"/>
                  </a:cubicBezTo>
                  <a:cubicBezTo>
                    <a:pt x="98" y="26"/>
                    <a:pt x="92" y="15"/>
                    <a:pt x="79" y="7"/>
                  </a:cubicBezTo>
                  <a:cubicBezTo>
                    <a:pt x="67" y="0"/>
                    <a:pt x="55" y="0"/>
                    <a:pt x="50" y="0"/>
                  </a:cubicBezTo>
                  <a:cubicBezTo>
                    <a:pt x="44" y="0"/>
                    <a:pt x="31" y="0"/>
                    <a:pt x="18" y="8"/>
                  </a:cubicBezTo>
                  <a:cubicBezTo>
                    <a:pt x="7" y="15"/>
                    <a:pt x="2" y="25"/>
                    <a:pt x="0" y="30"/>
                  </a:cubicBezTo>
                  <a:cubicBezTo>
                    <a:pt x="0" y="49"/>
                    <a:pt x="0" y="68"/>
                    <a:pt x="0" y="88"/>
                  </a:cubicBezTo>
                  <a:cubicBezTo>
                    <a:pt x="7" y="88"/>
                    <a:pt x="15" y="88"/>
                    <a:pt x="2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3"/>
            <p:cNvSpPr>
              <a:spLocks/>
            </p:cNvSpPr>
            <p:nvPr/>
          </p:nvSpPr>
          <p:spPr bwMode="auto">
            <a:xfrm>
              <a:off x="1223237" y="3974518"/>
              <a:ext cx="41275" cy="47625"/>
            </a:xfrm>
            <a:custGeom>
              <a:avLst/>
              <a:gdLst>
                <a:gd name="T0" fmla="*/ 24 w 24"/>
                <a:gd name="T1" fmla="*/ 0 h 28"/>
                <a:gd name="T2" fmla="*/ 24 w 24"/>
                <a:gd name="T3" fmla="*/ 23 h 28"/>
                <a:gd name="T4" fmla="*/ 12 w 24"/>
                <a:gd name="T5" fmla="*/ 28 h 28"/>
                <a:gd name="T6" fmla="*/ 0 w 24"/>
                <a:gd name="T7" fmla="*/ 23 h 28"/>
                <a:gd name="T8" fmla="*/ 0 w 24"/>
                <a:gd name="T9" fmla="*/ 0 h 28"/>
                <a:gd name="T10" fmla="*/ 24 w 2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0"/>
                  </a:moveTo>
                  <a:cubicBezTo>
                    <a:pt x="24" y="8"/>
                    <a:pt x="24" y="15"/>
                    <a:pt x="24" y="23"/>
                  </a:cubicBezTo>
                  <a:cubicBezTo>
                    <a:pt x="23" y="24"/>
                    <a:pt x="19" y="28"/>
                    <a:pt x="12" y="28"/>
                  </a:cubicBezTo>
                  <a:cubicBezTo>
                    <a:pt x="5" y="28"/>
                    <a:pt x="1" y="24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4"/>
            <p:cNvSpPr>
              <a:spLocks noEditPoints="1"/>
            </p:cNvSpPr>
            <p:nvPr/>
          </p:nvSpPr>
          <p:spPr bwMode="auto">
            <a:xfrm>
              <a:off x="816837" y="3837993"/>
              <a:ext cx="460375" cy="136525"/>
            </a:xfrm>
            <a:custGeom>
              <a:avLst/>
              <a:gdLst>
                <a:gd name="T0" fmla="*/ 264 w 272"/>
                <a:gd name="T1" fmla="*/ 42 h 81"/>
                <a:gd name="T2" fmla="*/ 272 w 272"/>
                <a:gd name="T3" fmla="*/ 23 h 81"/>
                <a:gd name="T4" fmla="*/ 252 w 272"/>
                <a:gd name="T5" fmla="*/ 0 h 81"/>
                <a:gd name="T6" fmla="*/ 20 w 272"/>
                <a:gd name="T7" fmla="*/ 0 h 81"/>
                <a:gd name="T8" fmla="*/ 1 w 272"/>
                <a:gd name="T9" fmla="*/ 26 h 81"/>
                <a:gd name="T10" fmla="*/ 19 w 272"/>
                <a:gd name="T11" fmla="*/ 49 h 81"/>
                <a:gd name="T12" fmla="*/ 240 w 272"/>
                <a:gd name="T13" fmla="*/ 49 h 81"/>
                <a:gd name="T14" fmla="*/ 240 w 272"/>
                <a:gd name="T15" fmla="*/ 81 h 81"/>
                <a:gd name="T16" fmla="*/ 264 w 272"/>
                <a:gd name="T17" fmla="*/ 81 h 81"/>
                <a:gd name="T18" fmla="*/ 255 w 272"/>
                <a:gd name="T19" fmla="*/ 30 h 81"/>
                <a:gd name="T20" fmla="*/ 31 w 272"/>
                <a:gd name="T21" fmla="*/ 30 h 81"/>
                <a:gd name="T22" fmla="*/ 26 w 272"/>
                <a:gd name="T23" fmla="*/ 25 h 81"/>
                <a:gd name="T24" fmla="*/ 31 w 272"/>
                <a:gd name="T25" fmla="*/ 19 h 81"/>
                <a:gd name="T26" fmla="*/ 254 w 272"/>
                <a:gd name="T27" fmla="*/ 19 h 81"/>
                <a:gd name="T28" fmla="*/ 259 w 272"/>
                <a:gd name="T29" fmla="*/ 25 h 81"/>
                <a:gd name="T30" fmla="*/ 255 w 272"/>
                <a:gd name="T3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81">
                  <a:moveTo>
                    <a:pt x="264" y="42"/>
                  </a:moveTo>
                  <a:cubicBezTo>
                    <a:pt x="265" y="41"/>
                    <a:pt x="272" y="34"/>
                    <a:pt x="272" y="23"/>
                  </a:cubicBezTo>
                  <a:cubicBezTo>
                    <a:pt x="271" y="13"/>
                    <a:pt x="263" y="3"/>
                    <a:pt x="252" y="0"/>
                  </a:cubicBezTo>
                  <a:cubicBezTo>
                    <a:pt x="175" y="0"/>
                    <a:pt x="97" y="0"/>
                    <a:pt x="20" y="0"/>
                  </a:cubicBezTo>
                  <a:cubicBezTo>
                    <a:pt x="7" y="3"/>
                    <a:pt x="0" y="15"/>
                    <a:pt x="1" y="26"/>
                  </a:cubicBezTo>
                  <a:cubicBezTo>
                    <a:pt x="1" y="37"/>
                    <a:pt x="9" y="46"/>
                    <a:pt x="19" y="49"/>
                  </a:cubicBezTo>
                  <a:cubicBezTo>
                    <a:pt x="93" y="49"/>
                    <a:pt x="166" y="49"/>
                    <a:pt x="240" y="49"/>
                  </a:cubicBezTo>
                  <a:cubicBezTo>
                    <a:pt x="240" y="60"/>
                    <a:pt x="240" y="71"/>
                    <a:pt x="240" y="81"/>
                  </a:cubicBezTo>
                  <a:cubicBezTo>
                    <a:pt x="248" y="81"/>
                    <a:pt x="256" y="81"/>
                    <a:pt x="264" y="81"/>
                  </a:cubicBezTo>
                  <a:moveTo>
                    <a:pt x="255" y="30"/>
                  </a:moveTo>
                  <a:cubicBezTo>
                    <a:pt x="180" y="30"/>
                    <a:pt x="106" y="30"/>
                    <a:pt x="31" y="30"/>
                  </a:cubicBezTo>
                  <a:cubicBezTo>
                    <a:pt x="28" y="30"/>
                    <a:pt x="26" y="28"/>
                    <a:pt x="26" y="25"/>
                  </a:cubicBezTo>
                  <a:cubicBezTo>
                    <a:pt x="26" y="22"/>
                    <a:pt x="28" y="19"/>
                    <a:pt x="31" y="19"/>
                  </a:cubicBezTo>
                  <a:cubicBezTo>
                    <a:pt x="105" y="19"/>
                    <a:pt x="180" y="19"/>
                    <a:pt x="254" y="19"/>
                  </a:cubicBezTo>
                  <a:cubicBezTo>
                    <a:pt x="257" y="20"/>
                    <a:pt x="259" y="22"/>
                    <a:pt x="259" y="25"/>
                  </a:cubicBezTo>
                  <a:cubicBezTo>
                    <a:pt x="258" y="27"/>
                    <a:pt x="257" y="30"/>
                    <a:pt x="2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5"/>
            <p:cNvSpPr>
              <a:spLocks/>
            </p:cNvSpPr>
            <p:nvPr/>
          </p:nvSpPr>
          <p:spPr bwMode="auto">
            <a:xfrm>
              <a:off x="1423262" y="3984043"/>
              <a:ext cx="252413" cy="217488"/>
            </a:xfrm>
            <a:custGeom>
              <a:avLst/>
              <a:gdLst>
                <a:gd name="T0" fmla="*/ 33 w 149"/>
                <a:gd name="T1" fmla="*/ 110 h 128"/>
                <a:gd name="T2" fmla="*/ 33 w 149"/>
                <a:gd name="T3" fmla="*/ 128 h 128"/>
                <a:gd name="T4" fmla="*/ 0 w 149"/>
                <a:gd name="T5" fmla="*/ 128 h 128"/>
                <a:gd name="T6" fmla="*/ 0 w 149"/>
                <a:gd name="T7" fmla="*/ 47 h 128"/>
                <a:gd name="T8" fmla="*/ 22 w 149"/>
                <a:gd name="T9" fmla="*/ 14 h 128"/>
                <a:gd name="T10" fmla="*/ 57 w 149"/>
                <a:gd name="T11" fmla="*/ 1 h 128"/>
                <a:gd name="T12" fmla="*/ 74 w 149"/>
                <a:gd name="T13" fmla="*/ 0 h 128"/>
                <a:gd name="T14" fmla="*/ 91 w 149"/>
                <a:gd name="T15" fmla="*/ 1 h 128"/>
                <a:gd name="T16" fmla="*/ 126 w 149"/>
                <a:gd name="T17" fmla="*/ 14 h 128"/>
                <a:gd name="T18" fmla="*/ 149 w 149"/>
                <a:gd name="T19" fmla="*/ 45 h 128"/>
                <a:gd name="T20" fmla="*/ 149 w 149"/>
                <a:gd name="T21" fmla="*/ 128 h 128"/>
                <a:gd name="T22" fmla="*/ 116 w 149"/>
                <a:gd name="T23" fmla="*/ 128 h 128"/>
                <a:gd name="T24" fmla="*/ 116 w 149"/>
                <a:gd name="T25" fmla="*/ 110 h 128"/>
                <a:gd name="T26" fmla="*/ 126 w 149"/>
                <a:gd name="T27" fmla="*/ 110 h 128"/>
                <a:gd name="T28" fmla="*/ 126 w 149"/>
                <a:gd name="T29" fmla="*/ 57 h 128"/>
                <a:gd name="T30" fmla="*/ 116 w 149"/>
                <a:gd name="T31" fmla="*/ 47 h 128"/>
                <a:gd name="T32" fmla="*/ 98 w 149"/>
                <a:gd name="T33" fmla="*/ 41 h 128"/>
                <a:gd name="T34" fmla="*/ 75 w 149"/>
                <a:gd name="T35" fmla="*/ 40 h 128"/>
                <a:gd name="T36" fmla="*/ 52 w 149"/>
                <a:gd name="T37" fmla="*/ 41 h 128"/>
                <a:gd name="T38" fmla="*/ 34 w 149"/>
                <a:gd name="T39" fmla="*/ 46 h 128"/>
                <a:gd name="T40" fmla="*/ 21 w 149"/>
                <a:gd name="T41" fmla="*/ 56 h 128"/>
                <a:gd name="T42" fmla="*/ 21 w 149"/>
                <a:gd name="T43" fmla="*/ 110 h 128"/>
                <a:gd name="T44" fmla="*/ 33 w 149"/>
                <a:gd name="T45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28">
                  <a:moveTo>
                    <a:pt x="33" y="110"/>
                  </a:moveTo>
                  <a:cubicBezTo>
                    <a:pt x="33" y="116"/>
                    <a:pt x="33" y="122"/>
                    <a:pt x="33" y="128"/>
                  </a:cubicBezTo>
                  <a:cubicBezTo>
                    <a:pt x="22" y="128"/>
                    <a:pt x="11" y="128"/>
                    <a:pt x="0" y="128"/>
                  </a:cubicBezTo>
                  <a:cubicBezTo>
                    <a:pt x="0" y="101"/>
                    <a:pt x="0" y="74"/>
                    <a:pt x="0" y="47"/>
                  </a:cubicBezTo>
                  <a:cubicBezTo>
                    <a:pt x="2" y="40"/>
                    <a:pt x="7" y="25"/>
                    <a:pt x="22" y="14"/>
                  </a:cubicBezTo>
                  <a:cubicBezTo>
                    <a:pt x="34" y="4"/>
                    <a:pt x="48" y="2"/>
                    <a:pt x="57" y="1"/>
                  </a:cubicBezTo>
                  <a:cubicBezTo>
                    <a:pt x="64" y="0"/>
                    <a:pt x="72" y="0"/>
                    <a:pt x="74" y="0"/>
                  </a:cubicBezTo>
                  <a:cubicBezTo>
                    <a:pt x="77" y="0"/>
                    <a:pt x="84" y="0"/>
                    <a:pt x="91" y="1"/>
                  </a:cubicBezTo>
                  <a:cubicBezTo>
                    <a:pt x="99" y="2"/>
                    <a:pt x="113" y="4"/>
                    <a:pt x="126" y="14"/>
                  </a:cubicBezTo>
                  <a:cubicBezTo>
                    <a:pt x="140" y="24"/>
                    <a:pt x="146" y="38"/>
                    <a:pt x="149" y="45"/>
                  </a:cubicBezTo>
                  <a:cubicBezTo>
                    <a:pt x="149" y="73"/>
                    <a:pt x="149" y="100"/>
                    <a:pt x="149" y="128"/>
                  </a:cubicBezTo>
                  <a:cubicBezTo>
                    <a:pt x="138" y="128"/>
                    <a:pt x="127" y="128"/>
                    <a:pt x="116" y="128"/>
                  </a:cubicBezTo>
                  <a:cubicBezTo>
                    <a:pt x="116" y="122"/>
                    <a:pt x="116" y="116"/>
                    <a:pt x="116" y="110"/>
                  </a:cubicBezTo>
                  <a:cubicBezTo>
                    <a:pt x="119" y="110"/>
                    <a:pt x="123" y="110"/>
                    <a:pt x="126" y="110"/>
                  </a:cubicBezTo>
                  <a:cubicBezTo>
                    <a:pt x="126" y="92"/>
                    <a:pt x="126" y="74"/>
                    <a:pt x="126" y="57"/>
                  </a:cubicBezTo>
                  <a:cubicBezTo>
                    <a:pt x="124" y="54"/>
                    <a:pt x="121" y="50"/>
                    <a:pt x="116" y="47"/>
                  </a:cubicBezTo>
                  <a:cubicBezTo>
                    <a:pt x="115" y="46"/>
                    <a:pt x="110" y="43"/>
                    <a:pt x="98" y="41"/>
                  </a:cubicBezTo>
                  <a:cubicBezTo>
                    <a:pt x="95" y="41"/>
                    <a:pt x="91" y="40"/>
                    <a:pt x="75" y="40"/>
                  </a:cubicBezTo>
                  <a:cubicBezTo>
                    <a:pt x="58" y="40"/>
                    <a:pt x="54" y="41"/>
                    <a:pt x="52" y="41"/>
                  </a:cubicBezTo>
                  <a:cubicBezTo>
                    <a:pt x="45" y="42"/>
                    <a:pt x="40" y="43"/>
                    <a:pt x="34" y="46"/>
                  </a:cubicBezTo>
                  <a:cubicBezTo>
                    <a:pt x="27" y="49"/>
                    <a:pt x="23" y="53"/>
                    <a:pt x="21" y="56"/>
                  </a:cubicBezTo>
                  <a:cubicBezTo>
                    <a:pt x="21" y="74"/>
                    <a:pt x="21" y="92"/>
                    <a:pt x="21" y="110"/>
                  </a:cubicBezTo>
                  <a:cubicBezTo>
                    <a:pt x="25" y="110"/>
                    <a:pt x="29" y="110"/>
                    <a:pt x="3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6"/>
            <p:cNvSpPr>
              <a:spLocks/>
            </p:cNvSpPr>
            <p:nvPr/>
          </p:nvSpPr>
          <p:spPr bwMode="auto">
            <a:xfrm>
              <a:off x="1067662" y="4188831"/>
              <a:ext cx="293688" cy="84138"/>
            </a:xfrm>
            <a:custGeom>
              <a:avLst/>
              <a:gdLst>
                <a:gd name="T0" fmla="*/ 0 w 173"/>
                <a:gd name="T1" fmla="*/ 1 h 50"/>
                <a:gd name="T2" fmla="*/ 65 w 173"/>
                <a:gd name="T3" fmla="*/ 50 h 50"/>
                <a:gd name="T4" fmla="*/ 173 w 173"/>
                <a:gd name="T5" fmla="*/ 49 h 50"/>
                <a:gd name="T6" fmla="*/ 125 w 173"/>
                <a:gd name="T7" fmla="*/ 0 h 50"/>
                <a:gd name="T8" fmla="*/ 0 w 173"/>
                <a:gd name="T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50">
                  <a:moveTo>
                    <a:pt x="0" y="1"/>
                  </a:moveTo>
                  <a:cubicBezTo>
                    <a:pt x="22" y="17"/>
                    <a:pt x="43" y="34"/>
                    <a:pt x="65" y="50"/>
                  </a:cubicBezTo>
                  <a:cubicBezTo>
                    <a:pt x="101" y="50"/>
                    <a:pt x="137" y="49"/>
                    <a:pt x="173" y="49"/>
                  </a:cubicBezTo>
                  <a:cubicBezTo>
                    <a:pt x="157" y="33"/>
                    <a:pt x="141" y="17"/>
                    <a:pt x="125" y="0"/>
                  </a:cubicBezTo>
                  <a:cubicBezTo>
                    <a:pt x="83" y="1"/>
                    <a:pt x="4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7"/>
            <p:cNvSpPr>
              <a:spLocks/>
            </p:cNvSpPr>
            <p:nvPr/>
          </p:nvSpPr>
          <p:spPr bwMode="auto">
            <a:xfrm>
              <a:off x="1208949" y="4292018"/>
              <a:ext cx="414338" cy="411163"/>
            </a:xfrm>
            <a:custGeom>
              <a:avLst/>
              <a:gdLst>
                <a:gd name="T0" fmla="*/ 0 w 245"/>
                <a:gd name="T1" fmla="*/ 1 h 243"/>
                <a:gd name="T2" fmla="*/ 0 w 245"/>
                <a:gd name="T3" fmla="*/ 243 h 243"/>
                <a:gd name="T4" fmla="*/ 245 w 245"/>
                <a:gd name="T5" fmla="*/ 243 h 243"/>
                <a:gd name="T6" fmla="*/ 245 w 245"/>
                <a:gd name="T7" fmla="*/ 0 h 243"/>
                <a:gd name="T8" fmla="*/ 0 w 245"/>
                <a:gd name="T9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3">
                  <a:moveTo>
                    <a:pt x="0" y="1"/>
                  </a:moveTo>
                  <a:cubicBezTo>
                    <a:pt x="0" y="81"/>
                    <a:pt x="0" y="162"/>
                    <a:pt x="0" y="243"/>
                  </a:cubicBezTo>
                  <a:cubicBezTo>
                    <a:pt x="82" y="243"/>
                    <a:pt x="163" y="243"/>
                    <a:pt x="245" y="243"/>
                  </a:cubicBezTo>
                  <a:cubicBezTo>
                    <a:pt x="245" y="162"/>
                    <a:pt x="245" y="81"/>
                    <a:pt x="245" y="0"/>
                  </a:cubicBezTo>
                  <a:cubicBezTo>
                    <a:pt x="163" y="1"/>
                    <a:pt x="8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8"/>
            <p:cNvSpPr>
              <a:spLocks/>
            </p:cNvSpPr>
            <p:nvPr/>
          </p:nvSpPr>
          <p:spPr bwMode="auto">
            <a:xfrm>
              <a:off x="1520099" y="3968168"/>
              <a:ext cx="57150" cy="71438"/>
            </a:xfrm>
            <a:custGeom>
              <a:avLst/>
              <a:gdLst>
                <a:gd name="T0" fmla="*/ 34 w 34"/>
                <a:gd name="T1" fmla="*/ 0 h 42"/>
                <a:gd name="T2" fmla="*/ 34 w 34"/>
                <a:gd name="T3" fmla="*/ 33 h 42"/>
                <a:gd name="T4" fmla="*/ 18 w 34"/>
                <a:gd name="T5" fmla="*/ 42 h 42"/>
                <a:gd name="T6" fmla="*/ 0 w 34"/>
                <a:gd name="T7" fmla="*/ 33 h 42"/>
                <a:gd name="T8" fmla="*/ 0 w 34"/>
                <a:gd name="T9" fmla="*/ 0 h 42"/>
                <a:gd name="T10" fmla="*/ 34 w 3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2">
                  <a:moveTo>
                    <a:pt x="34" y="0"/>
                  </a:moveTo>
                  <a:cubicBezTo>
                    <a:pt x="34" y="11"/>
                    <a:pt x="34" y="22"/>
                    <a:pt x="34" y="33"/>
                  </a:cubicBezTo>
                  <a:cubicBezTo>
                    <a:pt x="33" y="34"/>
                    <a:pt x="28" y="41"/>
                    <a:pt x="18" y="42"/>
                  </a:cubicBezTo>
                  <a:cubicBezTo>
                    <a:pt x="6" y="42"/>
                    <a:pt x="0" y="33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ubicBezTo>
                    <a:pt x="11" y="0"/>
                    <a:pt x="2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"/>
            <p:cNvSpPr>
              <a:spLocks noEditPoints="1"/>
            </p:cNvSpPr>
            <p:nvPr/>
          </p:nvSpPr>
          <p:spPr bwMode="auto">
            <a:xfrm>
              <a:off x="793024" y="4742868"/>
              <a:ext cx="1524000" cy="471488"/>
            </a:xfrm>
            <a:custGeom>
              <a:avLst/>
              <a:gdLst>
                <a:gd name="T0" fmla="*/ 877 w 900"/>
                <a:gd name="T1" fmla="*/ 51 h 279"/>
                <a:gd name="T2" fmla="*/ 816 w 900"/>
                <a:gd name="T3" fmla="*/ 0 h 279"/>
                <a:gd name="T4" fmla="*/ 80 w 900"/>
                <a:gd name="T5" fmla="*/ 0 h 279"/>
                <a:gd name="T6" fmla="*/ 20 w 900"/>
                <a:gd name="T7" fmla="*/ 59 h 279"/>
                <a:gd name="T8" fmla="*/ 1 w 900"/>
                <a:gd name="T9" fmla="*/ 135 h 279"/>
                <a:gd name="T10" fmla="*/ 37 w 900"/>
                <a:gd name="T11" fmla="*/ 244 h 279"/>
                <a:gd name="T12" fmla="*/ 87 w 900"/>
                <a:gd name="T13" fmla="*/ 279 h 279"/>
                <a:gd name="T14" fmla="*/ 820 w 900"/>
                <a:gd name="T15" fmla="*/ 279 h 279"/>
                <a:gd name="T16" fmla="*/ 877 w 900"/>
                <a:gd name="T17" fmla="*/ 226 h 279"/>
                <a:gd name="T18" fmla="*/ 899 w 900"/>
                <a:gd name="T19" fmla="*/ 143 h 279"/>
                <a:gd name="T20" fmla="*/ 877 w 900"/>
                <a:gd name="T21" fmla="*/ 51 h 279"/>
                <a:gd name="T22" fmla="*/ 795 w 900"/>
                <a:gd name="T23" fmla="*/ 244 h 279"/>
                <a:gd name="T24" fmla="*/ 112 w 900"/>
                <a:gd name="T25" fmla="*/ 244 h 279"/>
                <a:gd name="T26" fmla="*/ 44 w 900"/>
                <a:gd name="T27" fmla="*/ 143 h 279"/>
                <a:gd name="T28" fmla="*/ 115 w 900"/>
                <a:gd name="T29" fmla="*/ 36 h 279"/>
                <a:gd name="T30" fmla="*/ 787 w 900"/>
                <a:gd name="T31" fmla="*/ 36 h 279"/>
                <a:gd name="T32" fmla="*/ 859 w 900"/>
                <a:gd name="T33" fmla="*/ 144 h 279"/>
                <a:gd name="T34" fmla="*/ 795 w 900"/>
                <a:gd name="T35" fmla="*/ 24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0" h="279">
                  <a:moveTo>
                    <a:pt x="877" y="51"/>
                  </a:moveTo>
                  <a:cubicBezTo>
                    <a:pt x="857" y="21"/>
                    <a:pt x="830" y="6"/>
                    <a:pt x="816" y="0"/>
                  </a:cubicBezTo>
                  <a:cubicBezTo>
                    <a:pt x="571" y="0"/>
                    <a:pt x="325" y="0"/>
                    <a:pt x="80" y="0"/>
                  </a:cubicBezTo>
                  <a:cubicBezTo>
                    <a:pt x="67" y="7"/>
                    <a:pt x="39" y="24"/>
                    <a:pt x="20" y="59"/>
                  </a:cubicBezTo>
                  <a:cubicBezTo>
                    <a:pt x="2" y="91"/>
                    <a:pt x="2" y="120"/>
                    <a:pt x="1" y="135"/>
                  </a:cubicBezTo>
                  <a:cubicBezTo>
                    <a:pt x="1" y="152"/>
                    <a:pt x="0" y="203"/>
                    <a:pt x="37" y="244"/>
                  </a:cubicBezTo>
                  <a:cubicBezTo>
                    <a:pt x="55" y="264"/>
                    <a:pt x="74" y="274"/>
                    <a:pt x="87" y="279"/>
                  </a:cubicBezTo>
                  <a:cubicBezTo>
                    <a:pt x="331" y="279"/>
                    <a:pt x="576" y="279"/>
                    <a:pt x="820" y="279"/>
                  </a:cubicBezTo>
                  <a:cubicBezTo>
                    <a:pt x="833" y="272"/>
                    <a:pt x="859" y="256"/>
                    <a:pt x="877" y="226"/>
                  </a:cubicBezTo>
                  <a:cubicBezTo>
                    <a:pt x="897" y="193"/>
                    <a:pt x="898" y="163"/>
                    <a:pt x="899" y="143"/>
                  </a:cubicBezTo>
                  <a:cubicBezTo>
                    <a:pt x="899" y="121"/>
                    <a:pt x="900" y="86"/>
                    <a:pt x="877" y="51"/>
                  </a:cubicBezTo>
                  <a:close/>
                  <a:moveTo>
                    <a:pt x="795" y="244"/>
                  </a:moveTo>
                  <a:cubicBezTo>
                    <a:pt x="567" y="244"/>
                    <a:pt x="340" y="244"/>
                    <a:pt x="112" y="244"/>
                  </a:cubicBezTo>
                  <a:cubicBezTo>
                    <a:pt x="71" y="226"/>
                    <a:pt x="45" y="187"/>
                    <a:pt x="44" y="143"/>
                  </a:cubicBezTo>
                  <a:cubicBezTo>
                    <a:pt x="43" y="97"/>
                    <a:pt x="71" y="54"/>
                    <a:pt x="115" y="36"/>
                  </a:cubicBezTo>
                  <a:cubicBezTo>
                    <a:pt x="339" y="36"/>
                    <a:pt x="563" y="36"/>
                    <a:pt x="787" y="36"/>
                  </a:cubicBezTo>
                  <a:cubicBezTo>
                    <a:pt x="831" y="55"/>
                    <a:pt x="860" y="98"/>
                    <a:pt x="859" y="144"/>
                  </a:cubicBezTo>
                  <a:cubicBezTo>
                    <a:pt x="858" y="186"/>
                    <a:pt x="833" y="225"/>
                    <a:pt x="795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0"/>
            <p:cNvSpPr>
              <a:spLocks noEditPoints="1"/>
            </p:cNvSpPr>
            <p:nvPr/>
          </p:nvSpPr>
          <p:spPr bwMode="auto">
            <a:xfrm>
              <a:off x="1501049" y="3764968"/>
              <a:ext cx="685800" cy="203200"/>
            </a:xfrm>
            <a:custGeom>
              <a:avLst/>
              <a:gdLst>
                <a:gd name="T0" fmla="*/ 404 w 405"/>
                <a:gd name="T1" fmla="*/ 34 h 120"/>
                <a:gd name="T2" fmla="*/ 374 w 405"/>
                <a:gd name="T3" fmla="*/ 0 h 120"/>
                <a:gd name="T4" fmla="*/ 34 w 405"/>
                <a:gd name="T5" fmla="*/ 0 h 120"/>
                <a:gd name="T6" fmla="*/ 4 w 405"/>
                <a:gd name="T7" fmla="*/ 28 h 120"/>
                <a:gd name="T8" fmla="*/ 11 w 405"/>
                <a:gd name="T9" fmla="*/ 59 h 120"/>
                <a:gd name="T10" fmla="*/ 11 w 405"/>
                <a:gd name="T11" fmla="*/ 120 h 120"/>
                <a:gd name="T12" fmla="*/ 45 w 405"/>
                <a:gd name="T13" fmla="*/ 120 h 120"/>
                <a:gd name="T14" fmla="*/ 45 w 405"/>
                <a:gd name="T15" fmla="*/ 72 h 120"/>
                <a:gd name="T16" fmla="*/ 375 w 405"/>
                <a:gd name="T17" fmla="*/ 72 h 120"/>
                <a:gd name="T18" fmla="*/ 404 w 405"/>
                <a:gd name="T19" fmla="*/ 34 h 120"/>
                <a:gd name="T20" fmla="*/ 359 w 405"/>
                <a:gd name="T21" fmla="*/ 46 h 120"/>
                <a:gd name="T22" fmla="*/ 27 w 405"/>
                <a:gd name="T23" fmla="*/ 46 h 120"/>
                <a:gd name="T24" fmla="*/ 20 w 405"/>
                <a:gd name="T25" fmla="*/ 37 h 120"/>
                <a:gd name="T26" fmla="*/ 29 w 405"/>
                <a:gd name="T27" fmla="*/ 27 h 120"/>
                <a:gd name="T28" fmla="*/ 358 w 405"/>
                <a:gd name="T29" fmla="*/ 27 h 120"/>
                <a:gd name="T30" fmla="*/ 366 w 405"/>
                <a:gd name="T31" fmla="*/ 36 h 120"/>
                <a:gd name="T32" fmla="*/ 359 w 405"/>
                <a:gd name="T33" fmla="*/ 4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20">
                  <a:moveTo>
                    <a:pt x="404" y="34"/>
                  </a:moveTo>
                  <a:cubicBezTo>
                    <a:pt x="403" y="18"/>
                    <a:pt x="390" y="4"/>
                    <a:pt x="374" y="0"/>
                  </a:cubicBezTo>
                  <a:cubicBezTo>
                    <a:pt x="261" y="0"/>
                    <a:pt x="147" y="0"/>
                    <a:pt x="34" y="0"/>
                  </a:cubicBezTo>
                  <a:cubicBezTo>
                    <a:pt x="19" y="3"/>
                    <a:pt x="7" y="14"/>
                    <a:pt x="4" y="28"/>
                  </a:cubicBezTo>
                  <a:cubicBezTo>
                    <a:pt x="0" y="44"/>
                    <a:pt x="9" y="57"/>
                    <a:pt x="11" y="59"/>
                  </a:cubicBezTo>
                  <a:cubicBezTo>
                    <a:pt x="11" y="79"/>
                    <a:pt x="11" y="100"/>
                    <a:pt x="11" y="120"/>
                  </a:cubicBezTo>
                  <a:cubicBezTo>
                    <a:pt x="22" y="120"/>
                    <a:pt x="34" y="120"/>
                    <a:pt x="45" y="120"/>
                  </a:cubicBezTo>
                  <a:cubicBezTo>
                    <a:pt x="45" y="104"/>
                    <a:pt x="45" y="88"/>
                    <a:pt x="45" y="72"/>
                  </a:cubicBezTo>
                  <a:cubicBezTo>
                    <a:pt x="155" y="72"/>
                    <a:pt x="265" y="72"/>
                    <a:pt x="375" y="72"/>
                  </a:cubicBezTo>
                  <a:cubicBezTo>
                    <a:pt x="393" y="68"/>
                    <a:pt x="405" y="52"/>
                    <a:pt x="404" y="34"/>
                  </a:cubicBezTo>
                  <a:close/>
                  <a:moveTo>
                    <a:pt x="359" y="46"/>
                  </a:moveTo>
                  <a:cubicBezTo>
                    <a:pt x="248" y="46"/>
                    <a:pt x="138" y="46"/>
                    <a:pt x="27" y="46"/>
                  </a:cubicBezTo>
                  <a:cubicBezTo>
                    <a:pt x="23" y="45"/>
                    <a:pt x="20" y="41"/>
                    <a:pt x="20" y="37"/>
                  </a:cubicBezTo>
                  <a:cubicBezTo>
                    <a:pt x="20" y="32"/>
                    <a:pt x="24" y="28"/>
                    <a:pt x="29" y="27"/>
                  </a:cubicBezTo>
                  <a:cubicBezTo>
                    <a:pt x="139" y="27"/>
                    <a:pt x="248" y="27"/>
                    <a:pt x="358" y="27"/>
                  </a:cubicBezTo>
                  <a:cubicBezTo>
                    <a:pt x="363" y="28"/>
                    <a:pt x="366" y="31"/>
                    <a:pt x="366" y="36"/>
                  </a:cubicBezTo>
                  <a:cubicBezTo>
                    <a:pt x="366" y="40"/>
                    <a:pt x="363" y="45"/>
                    <a:pt x="35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"/>
            <p:cNvSpPr>
              <a:spLocks noEditPoints="1"/>
            </p:cNvSpPr>
            <p:nvPr/>
          </p:nvSpPr>
          <p:spPr bwMode="black">
            <a:xfrm>
              <a:off x="955320" y="4823908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161" name="Freeform 16"/>
            <p:cNvSpPr>
              <a:spLocks noEditPoints="1"/>
            </p:cNvSpPr>
            <p:nvPr/>
          </p:nvSpPr>
          <p:spPr bwMode="black">
            <a:xfrm>
              <a:off x="1874862" y="4815964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2" name="Group 70"/>
          <p:cNvGrpSpPr>
            <a:grpSpLocks noChangeAspect="1"/>
          </p:cNvGrpSpPr>
          <p:nvPr/>
        </p:nvGrpSpPr>
        <p:grpSpPr bwMode="auto">
          <a:xfrm>
            <a:off x="2815173" y="3334701"/>
            <a:ext cx="260939" cy="386960"/>
            <a:chOff x="2939" y="1325"/>
            <a:chExt cx="1140" cy="1242"/>
          </a:xfrm>
          <a:solidFill>
            <a:srgbClr val="5C5C5C"/>
          </a:solidFill>
        </p:grpSpPr>
        <p:sp>
          <p:nvSpPr>
            <p:cNvPr id="163" name="Freeform 71"/>
            <p:cNvSpPr>
              <a:spLocks noEditPoints="1"/>
            </p:cNvSpPr>
            <p:nvPr/>
          </p:nvSpPr>
          <p:spPr bwMode="auto">
            <a:xfrm>
              <a:off x="3691" y="1679"/>
              <a:ext cx="388" cy="394"/>
            </a:xfrm>
            <a:custGeom>
              <a:avLst/>
              <a:gdLst>
                <a:gd name="T0" fmla="*/ 111 w 226"/>
                <a:gd name="T1" fmla="*/ 229 h 229"/>
                <a:gd name="T2" fmla="*/ 3 w 226"/>
                <a:gd name="T3" fmla="*/ 153 h 229"/>
                <a:gd name="T4" fmla="*/ 23 w 226"/>
                <a:gd name="T5" fmla="*/ 125 h 229"/>
                <a:gd name="T6" fmla="*/ 41 w 226"/>
                <a:gd name="T7" fmla="*/ 107 h 229"/>
                <a:gd name="T8" fmla="*/ 27 w 226"/>
                <a:gd name="T9" fmla="*/ 82 h 229"/>
                <a:gd name="T10" fmla="*/ 18 w 226"/>
                <a:gd name="T11" fmla="*/ 48 h 229"/>
                <a:gd name="T12" fmla="*/ 111 w 226"/>
                <a:gd name="T13" fmla="*/ 0 h 229"/>
                <a:gd name="T14" fmla="*/ 226 w 226"/>
                <a:gd name="T15" fmla="*/ 114 h 229"/>
                <a:gd name="T16" fmla="*/ 111 w 226"/>
                <a:gd name="T17" fmla="*/ 229 h 229"/>
                <a:gd name="T18" fmla="*/ 111 w 226"/>
                <a:gd name="T19" fmla="*/ 10 h 229"/>
                <a:gd name="T20" fmla="*/ 26 w 226"/>
                <a:gd name="T21" fmla="*/ 54 h 229"/>
                <a:gd name="T22" fmla="*/ 34 w 226"/>
                <a:gd name="T23" fmla="*/ 76 h 229"/>
                <a:gd name="T24" fmla="*/ 51 w 226"/>
                <a:gd name="T25" fmla="*/ 107 h 229"/>
                <a:gd name="T26" fmla="*/ 29 w 226"/>
                <a:gd name="T27" fmla="*/ 133 h 229"/>
                <a:gd name="T28" fmla="*/ 12 w 226"/>
                <a:gd name="T29" fmla="*/ 150 h 229"/>
                <a:gd name="T30" fmla="*/ 111 w 226"/>
                <a:gd name="T31" fmla="*/ 219 h 229"/>
                <a:gd name="T32" fmla="*/ 216 w 226"/>
                <a:gd name="T33" fmla="*/ 114 h 229"/>
                <a:gd name="T34" fmla="*/ 111 w 226"/>
                <a:gd name="T35" fmla="*/ 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229">
                  <a:moveTo>
                    <a:pt x="111" y="229"/>
                  </a:moveTo>
                  <a:cubicBezTo>
                    <a:pt x="63" y="229"/>
                    <a:pt x="19" y="199"/>
                    <a:pt x="3" y="153"/>
                  </a:cubicBezTo>
                  <a:cubicBezTo>
                    <a:pt x="0" y="144"/>
                    <a:pt x="10" y="135"/>
                    <a:pt x="23" y="125"/>
                  </a:cubicBezTo>
                  <a:cubicBezTo>
                    <a:pt x="30" y="119"/>
                    <a:pt x="41" y="111"/>
                    <a:pt x="41" y="107"/>
                  </a:cubicBezTo>
                  <a:cubicBezTo>
                    <a:pt x="41" y="98"/>
                    <a:pt x="34" y="90"/>
                    <a:pt x="27" y="82"/>
                  </a:cubicBezTo>
                  <a:cubicBezTo>
                    <a:pt x="18" y="72"/>
                    <a:pt x="8" y="61"/>
                    <a:pt x="18" y="48"/>
                  </a:cubicBezTo>
                  <a:cubicBezTo>
                    <a:pt x="39" y="18"/>
                    <a:pt x="74" y="0"/>
                    <a:pt x="111" y="0"/>
                  </a:cubicBezTo>
                  <a:cubicBezTo>
                    <a:pt x="174" y="0"/>
                    <a:pt x="226" y="51"/>
                    <a:pt x="226" y="114"/>
                  </a:cubicBezTo>
                  <a:cubicBezTo>
                    <a:pt x="226" y="178"/>
                    <a:pt x="174" y="229"/>
                    <a:pt x="111" y="229"/>
                  </a:cubicBezTo>
                  <a:close/>
                  <a:moveTo>
                    <a:pt x="111" y="10"/>
                  </a:moveTo>
                  <a:cubicBezTo>
                    <a:pt x="77" y="10"/>
                    <a:pt x="45" y="26"/>
                    <a:pt x="26" y="54"/>
                  </a:cubicBezTo>
                  <a:cubicBezTo>
                    <a:pt x="21" y="60"/>
                    <a:pt x="25" y="65"/>
                    <a:pt x="34" y="76"/>
                  </a:cubicBezTo>
                  <a:cubicBezTo>
                    <a:pt x="42" y="84"/>
                    <a:pt x="51" y="94"/>
                    <a:pt x="51" y="107"/>
                  </a:cubicBezTo>
                  <a:cubicBezTo>
                    <a:pt x="51" y="116"/>
                    <a:pt x="41" y="124"/>
                    <a:pt x="29" y="133"/>
                  </a:cubicBezTo>
                  <a:cubicBezTo>
                    <a:pt x="24" y="137"/>
                    <a:pt x="12" y="147"/>
                    <a:pt x="12" y="150"/>
                  </a:cubicBezTo>
                  <a:cubicBezTo>
                    <a:pt x="27" y="191"/>
                    <a:pt x="67" y="219"/>
                    <a:pt x="111" y="219"/>
                  </a:cubicBezTo>
                  <a:cubicBezTo>
                    <a:pt x="169" y="219"/>
                    <a:pt x="216" y="172"/>
                    <a:pt x="216" y="114"/>
                  </a:cubicBezTo>
                  <a:cubicBezTo>
                    <a:pt x="216" y="57"/>
                    <a:pt x="169" y="10"/>
                    <a:pt x="1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72"/>
            <p:cNvSpPr>
              <a:spLocks/>
            </p:cNvSpPr>
            <p:nvPr/>
          </p:nvSpPr>
          <p:spPr bwMode="auto">
            <a:xfrm>
              <a:off x="3217" y="1800"/>
              <a:ext cx="702" cy="490"/>
            </a:xfrm>
            <a:custGeom>
              <a:avLst/>
              <a:gdLst>
                <a:gd name="T0" fmla="*/ 91 w 702"/>
                <a:gd name="T1" fmla="*/ 490 h 490"/>
                <a:gd name="T2" fmla="*/ 0 w 702"/>
                <a:gd name="T3" fmla="*/ 309 h 490"/>
                <a:gd name="T4" fmla="*/ 609 w 702"/>
                <a:gd name="T5" fmla="*/ 0 h 490"/>
                <a:gd name="T6" fmla="*/ 702 w 702"/>
                <a:gd name="T7" fmla="*/ 182 h 490"/>
                <a:gd name="T8" fmla="*/ 91 w 702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90">
                  <a:moveTo>
                    <a:pt x="91" y="490"/>
                  </a:moveTo>
                  <a:lnTo>
                    <a:pt x="0" y="309"/>
                  </a:lnTo>
                  <a:lnTo>
                    <a:pt x="609" y="0"/>
                  </a:lnTo>
                  <a:lnTo>
                    <a:pt x="702" y="182"/>
                  </a:lnTo>
                  <a:lnTo>
                    <a:pt x="91" y="4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73"/>
            <p:cNvSpPr>
              <a:spLocks/>
            </p:cNvSpPr>
            <p:nvPr/>
          </p:nvSpPr>
          <p:spPr bwMode="auto">
            <a:xfrm>
              <a:off x="3255" y="1416"/>
              <a:ext cx="625" cy="468"/>
            </a:xfrm>
            <a:custGeom>
              <a:avLst/>
              <a:gdLst>
                <a:gd name="T0" fmla="*/ 547 w 625"/>
                <a:gd name="T1" fmla="*/ 468 h 468"/>
                <a:gd name="T2" fmla="*/ 0 w 625"/>
                <a:gd name="T3" fmla="*/ 122 h 468"/>
                <a:gd name="T4" fmla="*/ 77 w 625"/>
                <a:gd name="T5" fmla="*/ 0 h 468"/>
                <a:gd name="T6" fmla="*/ 625 w 625"/>
                <a:gd name="T7" fmla="*/ 346 h 468"/>
                <a:gd name="T8" fmla="*/ 547 w 625"/>
                <a:gd name="T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468">
                  <a:moveTo>
                    <a:pt x="547" y="468"/>
                  </a:moveTo>
                  <a:lnTo>
                    <a:pt x="0" y="122"/>
                  </a:lnTo>
                  <a:lnTo>
                    <a:pt x="77" y="0"/>
                  </a:lnTo>
                  <a:lnTo>
                    <a:pt x="625" y="346"/>
                  </a:lnTo>
                  <a:lnTo>
                    <a:pt x="547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74"/>
            <p:cNvSpPr>
              <a:spLocks noChangeArrowheads="1"/>
            </p:cNvSpPr>
            <p:nvPr/>
          </p:nvSpPr>
          <p:spPr bwMode="auto">
            <a:xfrm>
              <a:off x="3126" y="2168"/>
              <a:ext cx="350" cy="2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75"/>
            <p:cNvSpPr>
              <a:spLocks noChangeArrowheads="1"/>
            </p:cNvSpPr>
            <p:nvPr/>
          </p:nvSpPr>
          <p:spPr bwMode="auto">
            <a:xfrm>
              <a:off x="3751" y="1741"/>
              <a:ext cx="262" cy="263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76"/>
            <p:cNvSpPr>
              <a:spLocks noChangeArrowheads="1"/>
            </p:cNvSpPr>
            <p:nvPr/>
          </p:nvSpPr>
          <p:spPr bwMode="auto">
            <a:xfrm>
              <a:off x="3816" y="1805"/>
              <a:ext cx="134" cy="1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77"/>
            <p:cNvSpPr>
              <a:spLocks noChangeArrowheads="1"/>
            </p:cNvSpPr>
            <p:nvPr/>
          </p:nvSpPr>
          <p:spPr bwMode="auto">
            <a:xfrm>
              <a:off x="3850" y="1839"/>
              <a:ext cx="66" cy="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78"/>
            <p:cNvSpPr>
              <a:spLocks noChangeArrowheads="1"/>
            </p:cNvSpPr>
            <p:nvPr/>
          </p:nvSpPr>
          <p:spPr bwMode="auto">
            <a:xfrm>
              <a:off x="3044" y="2037"/>
              <a:ext cx="324" cy="325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79"/>
            <p:cNvSpPr>
              <a:spLocks noChangeArrowheads="1"/>
            </p:cNvSpPr>
            <p:nvPr/>
          </p:nvSpPr>
          <p:spPr bwMode="auto">
            <a:xfrm>
              <a:off x="3123" y="2116"/>
              <a:ext cx="166" cy="1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80"/>
            <p:cNvSpPr>
              <a:spLocks noChangeArrowheads="1"/>
            </p:cNvSpPr>
            <p:nvPr/>
          </p:nvSpPr>
          <p:spPr bwMode="auto">
            <a:xfrm>
              <a:off x="3166" y="2159"/>
              <a:ext cx="80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Rectangle 81"/>
            <p:cNvSpPr>
              <a:spLocks noChangeArrowheads="1"/>
            </p:cNvSpPr>
            <p:nvPr/>
          </p:nvSpPr>
          <p:spPr bwMode="auto">
            <a:xfrm>
              <a:off x="3092" y="2525"/>
              <a:ext cx="403" cy="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Rectangle 82"/>
            <p:cNvSpPr>
              <a:spLocks noChangeArrowheads="1"/>
            </p:cNvSpPr>
            <p:nvPr/>
          </p:nvSpPr>
          <p:spPr bwMode="auto">
            <a:xfrm>
              <a:off x="3052" y="2446"/>
              <a:ext cx="500" cy="79"/>
            </a:xfrm>
            <a:prstGeom prst="rect">
              <a:avLst/>
            </a:prstGeom>
            <a:grpFill/>
            <a:ln w="9525">
              <a:solidFill>
                <a:srgbClr val="EED66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3"/>
            <p:cNvSpPr>
              <a:spLocks/>
            </p:cNvSpPr>
            <p:nvPr/>
          </p:nvSpPr>
          <p:spPr bwMode="auto">
            <a:xfrm>
              <a:off x="2939" y="1385"/>
              <a:ext cx="237" cy="136"/>
            </a:xfrm>
            <a:custGeom>
              <a:avLst/>
              <a:gdLst>
                <a:gd name="T0" fmla="*/ 223 w 237"/>
                <a:gd name="T1" fmla="*/ 0 h 136"/>
                <a:gd name="T2" fmla="*/ 0 w 237"/>
                <a:gd name="T3" fmla="*/ 107 h 136"/>
                <a:gd name="T4" fmla="*/ 5 w 237"/>
                <a:gd name="T5" fmla="*/ 136 h 136"/>
                <a:gd name="T6" fmla="*/ 237 w 237"/>
                <a:gd name="T7" fmla="*/ 74 h 136"/>
                <a:gd name="T8" fmla="*/ 223 w 23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6">
                  <a:moveTo>
                    <a:pt x="223" y="0"/>
                  </a:moveTo>
                  <a:lnTo>
                    <a:pt x="0" y="107"/>
                  </a:lnTo>
                  <a:lnTo>
                    <a:pt x="5" y="136"/>
                  </a:lnTo>
                  <a:lnTo>
                    <a:pt x="237" y="74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4"/>
            <p:cNvSpPr>
              <a:spLocks/>
            </p:cNvSpPr>
            <p:nvPr/>
          </p:nvSpPr>
          <p:spPr bwMode="auto">
            <a:xfrm>
              <a:off x="2953" y="1557"/>
              <a:ext cx="252" cy="74"/>
            </a:xfrm>
            <a:custGeom>
              <a:avLst/>
              <a:gdLst>
                <a:gd name="T0" fmla="*/ 252 w 252"/>
                <a:gd name="T1" fmla="*/ 74 h 74"/>
                <a:gd name="T2" fmla="*/ 5 w 252"/>
                <a:gd name="T3" fmla="*/ 50 h 74"/>
                <a:gd name="T4" fmla="*/ 0 w 252"/>
                <a:gd name="T5" fmla="*/ 21 h 74"/>
                <a:gd name="T6" fmla="*/ 240 w 252"/>
                <a:gd name="T7" fmla="*/ 0 h 74"/>
                <a:gd name="T8" fmla="*/ 252 w 25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74">
                  <a:moveTo>
                    <a:pt x="252" y="74"/>
                  </a:moveTo>
                  <a:lnTo>
                    <a:pt x="5" y="50"/>
                  </a:lnTo>
                  <a:lnTo>
                    <a:pt x="0" y="21"/>
                  </a:lnTo>
                  <a:lnTo>
                    <a:pt x="240" y="0"/>
                  </a:lnTo>
                  <a:lnTo>
                    <a:pt x="25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5"/>
            <p:cNvSpPr>
              <a:spLocks/>
            </p:cNvSpPr>
            <p:nvPr/>
          </p:nvSpPr>
          <p:spPr bwMode="auto">
            <a:xfrm>
              <a:off x="3154" y="1325"/>
              <a:ext cx="231" cy="377"/>
            </a:xfrm>
            <a:custGeom>
              <a:avLst/>
              <a:gdLst>
                <a:gd name="T0" fmla="*/ 40 w 135"/>
                <a:gd name="T1" fmla="*/ 219 h 219"/>
                <a:gd name="T2" fmla="*/ 0 w 135"/>
                <a:gd name="T3" fmla="*/ 11 h 219"/>
                <a:gd name="T4" fmla="*/ 124 w 135"/>
                <a:gd name="T5" fmla="*/ 95 h 219"/>
                <a:gd name="T6" fmla="*/ 40 w 135"/>
                <a:gd name="T7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19">
                  <a:moveTo>
                    <a:pt x="40" y="219"/>
                  </a:moveTo>
                  <a:cubicBezTo>
                    <a:pt x="21" y="122"/>
                    <a:pt x="15" y="87"/>
                    <a:pt x="0" y="11"/>
                  </a:cubicBezTo>
                  <a:cubicBezTo>
                    <a:pt x="58" y="0"/>
                    <a:pt x="113" y="37"/>
                    <a:pt x="124" y="95"/>
                  </a:cubicBezTo>
                  <a:cubicBezTo>
                    <a:pt x="135" y="152"/>
                    <a:pt x="98" y="208"/>
                    <a:pt x="40" y="219"/>
                  </a:cubicBez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6"/>
            <p:cNvSpPr>
              <a:spLocks/>
            </p:cNvSpPr>
            <p:nvPr/>
          </p:nvSpPr>
          <p:spPr bwMode="auto">
            <a:xfrm>
              <a:off x="3148" y="1370"/>
              <a:ext cx="73" cy="313"/>
            </a:xfrm>
            <a:custGeom>
              <a:avLst/>
              <a:gdLst>
                <a:gd name="T0" fmla="*/ 73 w 73"/>
                <a:gd name="T1" fmla="*/ 313 h 313"/>
                <a:gd name="T2" fmla="*/ 52 w 73"/>
                <a:gd name="T3" fmla="*/ 304 h 313"/>
                <a:gd name="T4" fmla="*/ 0 w 73"/>
                <a:gd name="T5" fmla="*/ 15 h 313"/>
                <a:gd name="T6" fmla="*/ 12 w 73"/>
                <a:gd name="T7" fmla="*/ 0 h 313"/>
                <a:gd name="T8" fmla="*/ 73 w 73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13">
                  <a:moveTo>
                    <a:pt x="73" y="313"/>
                  </a:moveTo>
                  <a:lnTo>
                    <a:pt x="52" y="304"/>
                  </a:lnTo>
                  <a:lnTo>
                    <a:pt x="0" y="15"/>
                  </a:lnTo>
                  <a:lnTo>
                    <a:pt x="12" y="0"/>
                  </a:lnTo>
                  <a:lnTo>
                    <a:pt x="73" y="313"/>
                  </a:ln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>
            <a:grpSpLocks noChangeAspect="1"/>
          </p:cNvGrpSpPr>
          <p:nvPr/>
        </p:nvGrpSpPr>
        <p:grpSpPr>
          <a:xfrm>
            <a:off x="2151268" y="3317702"/>
            <a:ext cx="260939" cy="398554"/>
            <a:chOff x="2939659" y="410128"/>
            <a:chExt cx="334273" cy="375093"/>
          </a:xfrm>
          <a:solidFill>
            <a:srgbClr val="5C5C5C"/>
          </a:solidFill>
        </p:grpSpPr>
        <p:sp>
          <p:nvSpPr>
            <p:cNvPr id="180" name="Freeform 92"/>
            <p:cNvSpPr>
              <a:spLocks noEditPoints="1"/>
            </p:cNvSpPr>
            <p:nvPr/>
          </p:nvSpPr>
          <p:spPr bwMode="auto">
            <a:xfrm>
              <a:off x="2939659" y="431213"/>
              <a:ext cx="322259" cy="354008"/>
            </a:xfrm>
            <a:custGeom>
              <a:avLst/>
              <a:gdLst>
                <a:gd name="T0" fmla="*/ 57 w 118"/>
                <a:gd name="T1" fmla="*/ 0 h 130"/>
                <a:gd name="T2" fmla="*/ 66 w 118"/>
                <a:gd name="T3" fmla="*/ 29 h 130"/>
                <a:gd name="T4" fmla="*/ 70 w 118"/>
                <a:gd name="T5" fmla="*/ 0 h 130"/>
                <a:gd name="T6" fmla="*/ 74 w 118"/>
                <a:gd name="T7" fmla="*/ 29 h 130"/>
                <a:gd name="T8" fmla="*/ 68 w 118"/>
                <a:gd name="T9" fmla="*/ 60 h 130"/>
                <a:gd name="T10" fmla="*/ 65 w 118"/>
                <a:gd name="T11" fmla="*/ 69 h 130"/>
                <a:gd name="T12" fmla="*/ 67 w 118"/>
                <a:gd name="T13" fmla="*/ 74 h 130"/>
                <a:gd name="T14" fmla="*/ 111 w 118"/>
                <a:gd name="T15" fmla="*/ 105 h 130"/>
                <a:gd name="T16" fmla="*/ 115 w 118"/>
                <a:gd name="T17" fmla="*/ 110 h 130"/>
                <a:gd name="T18" fmla="*/ 118 w 118"/>
                <a:gd name="T19" fmla="*/ 113 h 130"/>
                <a:gd name="T20" fmla="*/ 0 w 118"/>
                <a:gd name="T21" fmla="*/ 130 h 130"/>
                <a:gd name="T22" fmla="*/ 3 w 118"/>
                <a:gd name="T23" fmla="*/ 113 h 130"/>
                <a:gd name="T24" fmla="*/ 4 w 118"/>
                <a:gd name="T25" fmla="*/ 107 h 130"/>
                <a:gd name="T26" fmla="*/ 54 w 118"/>
                <a:gd name="T27" fmla="*/ 81 h 130"/>
                <a:gd name="T28" fmla="*/ 58 w 118"/>
                <a:gd name="T29" fmla="*/ 76 h 130"/>
                <a:gd name="T30" fmla="*/ 61 w 118"/>
                <a:gd name="T31" fmla="*/ 78 h 130"/>
                <a:gd name="T32" fmla="*/ 62 w 118"/>
                <a:gd name="T33" fmla="*/ 79 h 130"/>
                <a:gd name="T34" fmla="*/ 61 w 118"/>
                <a:gd name="T35" fmla="*/ 73 h 130"/>
                <a:gd name="T36" fmla="*/ 59 w 118"/>
                <a:gd name="T37" fmla="*/ 69 h 130"/>
                <a:gd name="T38" fmla="*/ 49 w 118"/>
                <a:gd name="T39" fmla="*/ 60 h 130"/>
                <a:gd name="T40" fmla="*/ 53 w 118"/>
                <a:gd name="T41" fmla="*/ 29 h 130"/>
                <a:gd name="T42" fmla="*/ 64 w 118"/>
                <a:gd name="T43" fmla="*/ 84 h 130"/>
                <a:gd name="T44" fmla="*/ 59 w 118"/>
                <a:gd name="T45" fmla="*/ 84 h 130"/>
                <a:gd name="T46" fmla="*/ 10 w 118"/>
                <a:gd name="T47" fmla="*/ 106 h 130"/>
                <a:gd name="T48" fmla="*/ 11 w 118"/>
                <a:gd name="T49" fmla="*/ 107 h 130"/>
                <a:gd name="T50" fmla="*/ 12 w 118"/>
                <a:gd name="T51" fmla="*/ 110 h 130"/>
                <a:gd name="T52" fmla="*/ 106 w 118"/>
                <a:gd name="T53" fmla="*/ 113 h 130"/>
                <a:gd name="T54" fmla="*/ 107 w 118"/>
                <a:gd name="T55" fmla="*/ 107 h 130"/>
                <a:gd name="T56" fmla="*/ 107 w 118"/>
                <a:gd name="T57" fmla="*/ 107 h 130"/>
                <a:gd name="T58" fmla="*/ 64 w 118"/>
                <a:gd name="T59" fmla="*/ 84 h 130"/>
                <a:gd name="T60" fmla="*/ 112 w 118"/>
                <a:gd name="T61" fmla="*/ 113 h 130"/>
                <a:gd name="T62" fmla="*/ 111 w 118"/>
                <a:gd name="T63" fmla="*/ 109 h 130"/>
                <a:gd name="T64" fmla="*/ 109 w 118"/>
                <a:gd name="T65" fmla="*/ 109 h 130"/>
                <a:gd name="T66" fmla="*/ 109 w 118"/>
                <a:gd name="T67" fmla="*/ 110 h 130"/>
                <a:gd name="T68" fmla="*/ 9 w 118"/>
                <a:gd name="T69" fmla="*/ 113 h 130"/>
                <a:gd name="T70" fmla="*/ 9 w 118"/>
                <a:gd name="T71" fmla="*/ 109 h 130"/>
                <a:gd name="T72" fmla="*/ 8 w 118"/>
                <a:gd name="T73" fmla="*/ 109 h 130"/>
                <a:gd name="T74" fmla="*/ 6 w 118"/>
                <a:gd name="T75" fmla="*/ 110 h 130"/>
                <a:gd name="T76" fmla="*/ 9 w 118"/>
                <a:gd name="T77" fmla="*/ 113 h 130"/>
                <a:gd name="T78" fmla="*/ 30 w 118"/>
                <a:gd name="T79" fmla="*/ 122 h 130"/>
                <a:gd name="T80" fmla="*/ 42 w 118"/>
                <a:gd name="T81" fmla="*/ 122 h 130"/>
                <a:gd name="T82" fmla="*/ 13 w 118"/>
                <a:gd name="T83" fmla="*/ 115 h 130"/>
                <a:gd name="T84" fmla="*/ 13 w 118"/>
                <a:gd name="T85" fmla="*/ 128 h 130"/>
                <a:gd name="T86" fmla="*/ 13 w 118"/>
                <a:gd name="T87" fmla="*/ 115 h 130"/>
                <a:gd name="T88" fmla="*/ 53 w 118"/>
                <a:gd name="T89" fmla="*/ 122 h 130"/>
                <a:gd name="T90" fmla="*/ 65 w 118"/>
                <a:gd name="T91" fmla="*/ 122 h 130"/>
                <a:gd name="T92" fmla="*/ 82 w 118"/>
                <a:gd name="T93" fmla="*/ 115 h 130"/>
                <a:gd name="T94" fmla="*/ 82 w 118"/>
                <a:gd name="T95" fmla="*/ 128 h 130"/>
                <a:gd name="T96" fmla="*/ 82 w 118"/>
                <a:gd name="T97" fmla="*/ 115 h 130"/>
                <a:gd name="T98" fmla="*/ 99 w 118"/>
                <a:gd name="T99" fmla="*/ 122 h 130"/>
                <a:gd name="T100" fmla="*/ 111 w 118"/>
                <a:gd name="T101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30">
                  <a:moveTo>
                    <a:pt x="5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9"/>
                    <a:pt x="65" y="69"/>
                  </a:cubicBezTo>
                  <a:cubicBezTo>
                    <a:pt x="65" y="69"/>
                    <a:pt x="65" y="70"/>
                    <a:pt x="66" y="70"/>
                  </a:cubicBezTo>
                  <a:cubicBezTo>
                    <a:pt x="66" y="71"/>
                    <a:pt x="67" y="73"/>
                    <a:pt x="67" y="74"/>
                  </a:cubicBezTo>
                  <a:cubicBezTo>
                    <a:pt x="69" y="78"/>
                    <a:pt x="68" y="81"/>
                    <a:pt x="66" y="82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5"/>
                    <a:pt x="113" y="106"/>
                    <a:pt x="114" y="107"/>
                  </a:cubicBezTo>
                  <a:cubicBezTo>
                    <a:pt x="115" y="108"/>
                    <a:pt x="115" y="109"/>
                    <a:pt x="115" y="110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4" y="108"/>
                    <a:pt x="4" y="107"/>
                  </a:cubicBezTo>
                  <a:cubicBezTo>
                    <a:pt x="5" y="106"/>
                    <a:pt x="6" y="105"/>
                    <a:pt x="7" y="10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0"/>
                    <a:pt x="53" y="79"/>
                    <a:pt x="53" y="7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8"/>
                    <a:pt x="59" y="78"/>
                    <a:pt x="59" y="79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8"/>
                    <a:pt x="62" y="77"/>
                    <a:pt x="62" y="76"/>
                  </a:cubicBezTo>
                  <a:cubicBezTo>
                    <a:pt x="62" y="75"/>
                    <a:pt x="61" y="74"/>
                    <a:pt x="61" y="73"/>
                  </a:cubicBezTo>
                  <a:cubicBezTo>
                    <a:pt x="60" y="72"/>
                    <a:pt x="60" y="71"/>
                    <a:pt x="60" y="71"/>
                  </a:cubicBezTo>
                  <a:cubicBezTo>
                    <a:pt x="59" y="70"/>
                    <a:pt x="59" y="69"/>
                    <a:pt x="59" y="6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64" y="84"/>
                  </a:moveTo>
                  <a:cubicBezTo>
                    <a:pt x="64" y="84"/>
                    <a:pt x="63" y="84"/>
                    <a:pt x="63" y="84"/>
                  </a:cubicBezTo>
                  <a:cubicBezTo>
                    <a:pt x="61" y="85"/>
                    <a:pt x="60" y="85"/>
                    <a:pt x="59" y="84"/>
                  </a:cubicBezTo>
                  <a:cubicBezTo>
                    <a:pt x="58" y="84"/>
                    <a:pt x="57" y="84"/>
                    <a:pt x="56" y="83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2" y="108"/>
                    <a:pt x="12" y="109"/>
                    <a:pt x="12" y="110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6" y="109"/>
                    <a:pt x="106" y="108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8" y="106"/>
                    <a:pt x="108" y="106"/>
                  </a:cubicBezTo>
                  <a:cubicBezTo>
                    <a:pt x="64" y="84"/>
                    <a:pt x="64" y="84"/>
                    <a:pt x="64" y="84"/>
                  </a:cubicBezTo>
                  <a:close/>
                  <a:moveTo>
                    <a:pt x="109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2" y="110"/>
                    <a:pt x="112" y="109"/>
                    <a:pt x="111" y="109"/>
                  </a:cubicBezTo>
                  <a:cubicBezTo>
                    <a:pt x="111" y="109"/>
                    <a:pt x="111" y="109"/>
                    <a:pt x="110" y="109"/>
                  </a:cubicBezTo>
                  <a:cubicBezTo>
                    <a:pt x="110" y="109"/>
                    <a:pt x="110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09"/>
                    <a:pt x="109" y="110"/>
                    <a:pt x="109" y="110"/>
                  </a:cubicBezTo>
                  <a:cubicBezTo>
                    <a:pt x="109" y="113"/>
                    <a:pt x="109" y="113"/>
                    <a:pt x="109" y="113"/>
                  </a:cubicBezTo>
                  <a:close/>
                  <a:moveTo>
                    <a:pt x="9" y="113"/>
                  </a:move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09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6" y="109"/>
                    <a:pt x="6" y="110"/>
                    <a:pt x="6" y="110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9" y="113"/>
                    <a:pt x="9" y="113"/>
                    <a:pt x="9" y="113"/>
                  </a:cubicBezTo>
                  <a:close/>
                  <a:moveTo>
                    <a:pt x="36" y="115"/>
                  </a:moveTo>
                  <a:cubicBezTo>
                    <a:pt x="32" y="115"/>
                    <a:pt x="30" y="118"/>
                    <a:pt x="30" y="122"/>
                  </a:cubicBezTo>
                  <a:cubicBezTo>
                    <a:pt x="30" y="125"/>
                    <a:pt x="32" y="128"/>
                    <a:pt x="36" y="128"/>
                  </a:cubicBezTo>
                  <a:cubicBezTo>
                    <a:pt x="40" y="128"/>
                    <a:pt x="42" y="125"/>
                    <a:pt x="42" y="122"/>
                  </a:cubicBezTo>
                  <a:cubicBezTo>
                    <a:pt x="42" y="118"/>
                    <a:pt x="40" y="115"/>
                    <a:pt x="36" y="115"/>
                  </a:cubicBezTo>
                  <a:close/>
                  <a:moveTo>
                    <a:pt x="13" y="115"/>
                  </a:moveTo>
                  <a:cubicBezTo>
                    <a:pt x="9" y="115"/>
                    <a:pt x="7" y="118"/>
                    <a:pt x="7" y="122"/>
                  </a:cubicBezTo>
                  <a:cubicBezTo>
                    <a:pt x="7" y="125"/>
                    <a:pt x="9" y="128"/>
                    <a:pt x="13" y="128"/>
                  </a:cubicBezTo>
                  <a:cubicBezTo>
                    <a:pt x="17" y="128"/>
                    <a:pt x="19" y="125"/>
                    <a:pt x="19" y="122"/>
                  </a:cubicBezTo>
                  <a:cubicBezTo>
                    <a:pt x="19" y="118"/>
                    <a:pt x="17" y="115"/>
                    <a:pt x="13" y="115"/>
                  </a:cubicBezTo>
                  <a:close/>
                  <a:moveTo>
                    <a:pt x="59" y="115"/>
                  </a:moveTo>
                  <a:cubicBezTo>
                    <a:pt x="55" y="115"/>
                    <a:pt x="53" y="118"/>
                    <a:pt x="53" y="122"/>
                  </a:cubicBezTo>
                  <a:cubicBezTo>
                    <a:pt x="53" y="125"/>
                    <a:pt x="55" y="128"/>
                    <a:pt x="59" y="128"/>
                  </a:cubicBezTo>
                  <a:cubicBezTo>
                    <a:pt x="63" y="128"/>
                    <a:pt x="65" y="125"/>
                    <a:pt x="65" y="122"/>
                  </a:cubicBezTo>
                  <a:cubicBezTo>
                    <a:pt x="65" y="118"/>
                    <a:pt x="63" y="115"/>
                    <a:pt x="59" y="115"/>
                  </a:cubicBezTo>
                  <a:close/>
                  <a:moveTo>
                    <a:pt x="82" y="115"/>
                  </a:moveTo>
                  <a:cubicBezTo>
                    <a:pt x="79" y="115"/>
                    <a:pt x="76" y="118"/>
                    <a:pt x="76" y="122"/>
                  </a:cubicBezTo>
                  <a:cubicBezTo>
                    <a:pt x="76" y="125"/>
                    <a:pt x="79" y="128"/>
                    <a:pt x="82" y="128"/>
                  </a:cubicBezTo>
                  <a:cubicBezTo>
                    <a:pt x="86" y="128"/>
                    <a:pt x="88" y="125"/>
                    <a:pt x="88" y="122"/>
                  </a:cubicBezTo>
                  <a:cubicBezTo>
                    <a:pt x="88" y="118"/>
                    <a:pt x="86" y="115"/>
                    <a:pt x="82" y="115"/>
                  </a:cubicBezTo>
                  <a:close/>
                  <a:moveTo>
                    <a:pt x="105" y="115"/>
                  </a:moveTo>
                  <a:cubicBezTo>
                    <a:pt x="102" y="115"/>
                    <a:pt x="99" y="118"/>
                    <a:pt x="99" y="122"/>
                  </a:cubicBezTo>
                  <a:cubicBezTo>
                    <a:pt x="99" y="125"/>
                    <a:pt x="102" y="128"/>
                    <a:pt x="105" y="128"/>
                  </a:cubicBezTo>
                  <a:cubicBezTo>
                    <a:pt x="109" y="128"/>
                    <a:pt x="111" y="125"/>
                    <a:pt x="111" y="122"/>
                  </a:cubicBezTo>
                  <a:cubicBezTo>
                    <a:pt x="111" y="118"/>
                    <a:pt x="109" y="115"/>
                    <a:pt x="105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2947040" y="410128"/>
              <a:ext cx="32689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2" name="Freeform 96"/>
          <p:cNvSpPr>
            <a:spLocks noChangeAspect="1" noEditPoints="1"/>
          </p:cNvSpPr>
          <p:nvPr/>
        </p:nvSpPr>
        <p:spPr bwMode="auto">
          <a:xfrm>
            <a:off x="3701383" y="3550153"/>
            <a:ext cx="404844" cy="509426"/>
          </a:xfrm>
          <a:custGeom>
            <a:avLst/>
            <a:gdLst>
              <a:gd name="T0" fmla="*/ 68 w 73"/>
              <a:gd name="T1" fmla="*/ 0 h 67"/>
              <a:gd name="T2" fmla="*/ 73 w 73"/>
              <a:gd name="T3" fmla="*/ 45 h 67"/>
              <a:gd name="T4" fmla="*/ 65 w 73"/>
              <a:gd name="T5" fmla="*/ 49 h 67"/>
              <a:gd name="T6" fmla="*/ 67 w 73"/>
              <a:gd name="T7" fmla="*/ 45 h 67"/>
              <a:gd name="T8" fmla="*/ 6 w 73"/>
              <a:gd name="T9" fmla="*/ 5 h 67"/>
              <a:gd name="T10" fmla="*/ 28 w 73"/>
              <a:gd name="T11" fmla="*/ 45 h 67"/>
              <a:gd name="T12" fmla="*/ 32 w 73"/>
              <a:gd name="T13" fmla="*/ 49 h 67"/>
              <a:gd name="T14" fmla="*/ 0 w 73"/>
              <a:gd name="T15" fmla="*/ 45 h 67"/>
              <a:gd name="T16" fmla="*/ 5 w 73"/>
              <a:gd name="T17" fmla="*/ 0 h 67"/>
              <a:gd name="T18" fmla="*/ 50 w 73"/>
              <a:gd name="T19" fmla="*/ 28 h 67"/>
              <a:gd name="T20" fmla="*/ 64 w 73"/>
              <a:gd name="T21" fmla="*/ 27 h 67"/>
              <a:gd name="T22" fmla="*/ 50 w 73"/>
              <a:gd name="T23" fmla="*/ 22 h 67"/>
              <a:gd name="T24" fmla="*/ 64 w 73"/>
              <a:gd name="T25" fmla="*/ 24 h 67"/>
              <a:gd name="T26" fmla="*/ 50 w 73"/>
              <a:gd name="T27" fmla="*/ 22 h 67"/>
              <a:gd name="T28" fmla="*/ 57 w 73"/>
              <a:gd name="T29" fmla="*/ 18 h 67"/>
              <a:gd name="T30" fmla="*/ 64 w 73"/>
              <a:gd name="T31" fmla="*/ 17 h 67"/>
              <a:gd name="T32" fmla="*/ 57 w 73"/>
              <a:gd name="T33" fmla="*/ 13 h 67"/>
              <a:gd name="T34" fmla="*/ 64 w 73"/>
              <a:gd name="T35" fmla="*/ 15 h 67"/>
              <a:gd name="T36" fmla="*/ 57 w 73"/>
              <a:gd name="T37" fmla="*/ 13 h 67"/>
              <a:gd name="T38" fmla="*/ 57 w 73"/>
              <a:gd name="T39" fmla="*/ 11 h 67"/>
              <a:gd name="T40" fmla="*/ 64 w 73"/>
              <a:gd name="T41" fmla="*/ 9 h 67"/>
              <a:gd name="T42" fmla="*/ 42 w 73"/>
              <a:gd name="T43" fmla="*/ 10 h 67"/>
              <a:gd name="T44" fmla="*/ 55 w 73"/>
              <a:gd name="T45" fmla="*/ 20 h 67"/>
              <a:gd name="T46" fmla="*/ 42 w 73"/>
              <a:gd name="T47" fmla="*/ 10 h 67"/>
              <a:gd name="T48" fmla="*/ 21 w 73"/>
              <a:gd name="T49" fmla="*/ 33 h 67"/>
              <a:gd name="T50" fmla="*/ 18 w 73"/>
              <a:gd name="T51" fmla="*/ 23 h 67"/>
              <a:gd name="T52" fmla="*/ 10 w 73"/>
              <a:gd name="T53" fmla="*/ 23 h 67"/>
              <a:gd name="T54" fmla="*/ 18 w 73"/>
              <a:gd name="T55" fmla="*/ 20 h 67"/>
              <a:gd name="T56" fmla="*/ 24 w 73"/>
              <a:gd name="T57" fmla="*/ 22 h 67"/>
              <a:gd name="T58" fmla="*/ 25 w 73"/>
              <a:gd name="T59" fmla="*/ 23 h 67"/>
              <a:gd name="T60" fmla="*/ 29 w 73"/>
              <a:gd name="T61" fmla="*/ 24 h 67"/>
              <a:gd name="T62" fmla="*/ 31 w 73"/>
              <a:gd name="T63" fmla="*/ 16 h 67"/>
              <a:gd name="T64" fmla="*/ 34 w 73"/>
              <a:gd name="T65" fmla="*/ 18 h 67"/>
              <a:gd name="T66" fmla="*/ 38 w 73"/>
              <a:gd name="T67" fmla="*/ 13 h 67"/>
              <a:gd name="T68" fmla="*/ 32 w 73"/>
              <a:gd name="T69" fmla="*/ 11 h 67"/>
              <a:gd name="T70" fmla="*/ 29 w 73"/>
              <a:gd name="T71" fmla="*/ 14 h 67"/>
              <a:gd name="T72" fmla="*/ 28 w 73"/>
              <a:gd name="T73" fmla="*/ 15 h 67"/>
              <a:gd name="T74" fmla="*/ 26 w 73"/>
              <a:gd name="T75" fmla="*/ 20 h 67"/>
              <a:gd name="T76" fmla="*/ 24 w 73"/>
              <a:gd name="T77" fmla="*/ 18 h 67"/>
              <a:gd name="T78" fmla="*/ 18 w 73"/>
              <a:gd name="T79" fmla="*/ 17 h 67"/>
              <a:gd name="T80" fmla="*/ 13 w 73"/>
              <a:gd name="T81" fmla="*/ 33 h 67"/>
              <a:gd name="T82" fmla="*/ 16 w 73"/>
              <a:gd name="T83" fmla="*/ 26 h 67"/>
              <a:gd name="T84" fmla="*/ 13 w 73"/>
              <a:gd name="T85" fmla="*/ 33 h 67"/>
              <a:gd name="T86" fmla="*/ 36 w 73"/>
              <a:gd name="T87" fmla="*/ 33 h 67"/>
              <a:gd name="T88" fmla="*/ 33 w 73"/>
              <a:gd name="T89" fmla="*/ 19 h 67"/>
              <a:gd name="T90" fmla="*/ 28 w 73"/>
              <a:gd name="T91" fmla="*/ 33 h 67"/>
              <a:gd name="T92" fmla="*/ 31 w 73"/>
              <a:gd name="T93" fmla="*/ 27 h 67"/>
              <a:gd name="T94" fmla="*/ 28 w 73"/>
              <a:gd name="T95" fmla="*/ 33 h 67"/>
              <a:gd name="T96" fmla="*/ 26 w 73"/>
              <a:gd name="T97" fmla="*/ 33 h 67"/>
              <a:gd name="T98" fmla="*/ 23 w 73"/>
              <a:gd name="T99" fmla="*/ 25 h 67"/>
              <a:gd name="T100" fmla="*/ 47 w 73"/>
              <a:gd name="T101" fmla="*/ 39 h 67"/>
              <a:gd name="T102" fmla="*/ 42 w 73"/>
              <a:gd name="T103" fmla="*/ 24 h 67"/>
              <a:gd name="T104" fmla="*/ 35 w 73"/>
              <a:gd name="T105" fmla="*/ 41 h 67"/>
              <a:gd name="T106" fmla="*/ 38 w 73"/>
              <a:gd name="T107" fmla="*/ 53 h 67"/>
              <a:gd name="T108" fmla="*/ 42 w 73"/>
              <a:gd name="T109" fmla="*/ 67 h 67"/>
              <a:gd name="T110" fmla="*/ 58 w 73"/>
              <a:gd name="T111" fmla="*/ 63 h 67"/>
              <a:gd name="T112" fmla="*/ 57 w 73"/>
              <a:gd name="T113" fmla="*/ 38 h 67"/>
              <a:gd name="T114" fmla="*/ 56 w 73"/>
              <a:gd name="T115" fmla="*/ 35 h 67"/>
              <a:gd name="T116" fmla="*/ 52 w 73"/>
              <a:gd name="T117" fmla="*/ 36 h 67"/>
              <a:gd name="T118" fmla="*/ 48 w 73"/>
              <a:gd name="T119" fmla="*/ 33 h 67"/>
              <a:gd name="T120" fmla="*/ 2 w 73"/>
              <a:gd name="T121" fmla="*/ 18 h 67"/>
              <a:gd name="T122" fmla="*/ 4 w 73"/>
              <a:gd name="T123" fmla="*/ 31 h 67"/>
              <a:gd name="T124" fmla="*/ 2 w 73"/>
              <a:gd name="T125" fmla="*/ 1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" h="67">
                <a:moveTo>
                  <a:pt x="5" y="0"/>
                </a:move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3" y="2"/>
                  <a:pt x="73" y="5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7"/>
                  <a:pt x="70" y="49"/>
                  <a:pt x="68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48"/>
                  <a:pt x="65" y="46"/>
                  <a:pt x="65" y="45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5"/>
                  <a:pt x="6" y="45"/>
                  <a:pt x="6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7"/>
                  <a:pt x="31" y="48"/>
                  <a:pt x="32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50" y="27"/>
                </a:moveTo>
                <a:cubicBezTo>
                  <a:pt x="50" y="28"/>
                  <a:pt x="50" y="28"/>
                  <a:pt x="50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7"/>
                  <a:pt x="64" y="27"/>
                  <a:pt x="64" y="27"/>
                </a:cubicBezTo>
                <a:cubicBezTo>
                  <a:pt x="50" y="27"/>
                  <a:pt x="50" y="27"/>
                  <a:pt x="50" y="27"/>
                </a:cubicBezTo>
                <a:close/>
                <a:moveTo>
                  <a:pt x="50" y="22"/>
                </a:moveTo>
                <a:cubicBezTo>
                  <a:pt x="50" y="24"/>
                  <a:pt x="50" y="24"/>
                  <a:pt x="5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2"/>
                  <a:pt x="64" y="22"/>
                  <a:pt x="64" y="22"/>
                </a:cubicBezTo>
                <a:cubicBezTo>
                  <a:pt x="50" y="22"/>
                  <a:pt x="50" y="22"/>
                  <a:pt x="50" y="22"/>
                </a:cubicBezTo>
                <a:close/>
                <a:moveTo>
                  <a:pt x="57" y="17"/>
                </a:moveTo>
                <a:cubicBezTo>
                  <a:pt x="57" y="18"/>
                  <a:pt x="57" y="18"/>
                  <a:pt x="57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7"/>
                </a:cubicBezTo>
                <a:cubicBezTo>
                  <a:pt x="57" y="17"/>
                  <a:pt x="57" y="17"/>
                  <a:pt x="57" y="17"/>
                </a:cubicBezTo>
                <a:close/>
                <a:moveTo>
                  <a:pt x="57" y="13"/>
                </a:moveTo>
                <a:cubicBezTo>
                  <a:pt x="57" y="15"/>
                  <a:pt x="57" y="15"/>
                  <a:pt x="57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7" y="9"/>
                </a:moveTo>
                <a:cubicBezTo>
                  <a:pt x="57" y="11"/>
                  <a:pt x="57" y="11"/>
                  <a:pt x="57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9"/>
                  <a:pt x="64" y="9"/>
                  <a:pt x="64" y="9"/>
                </a:cubicBezTo>
                <a:cubicBezTo>
                  <a:pt x="57" y="9"/>
                  <a:pt x="57" y="9"/>
                  <a:pt x="57" y="9"/>
                </a:cubicBezTo>
                <a:close/>
                <a:moveTo>
                  <a:pt x="42" y="10"/>
                </a:moveTo>
                <a:cubicBezTo>
                  <a:pt x="42" y="20"/>
                  <a:pt x="42" y="20"/>
                  <a:pt x="42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0"/>
                  <a:pt x="55" y="10"/>
                  <a:pt x="55" y="10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18" y="33"/>
                </a:moveTo>
                <a:cubicBezTo>
                  <a:pt x="21" y="33"/>
                  <a:pt x="21" y="33"/>
                  <a:pt x="21" y="3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3"/>
                  <a:pt x="18" y="33"/>
                  <a:pt x="18" y="33"/>
                </a:cubicBezTo>
                <a:close/>
                <a:moveTo>
                  <a:pt x="10" y="23"/>
                </a:moveTo>
                <a:cubicBezTo>
                  <a:pt x="11" y="25"/>
                  <a:pt x="11" y="25"/>
                  <a:pt x="11" y="25"/>
                </a:cubicBezTo>
                <a:cubicBezTo>
                  <a:pt x="18" y="20"/>
                  <a:pt x="18" y="20"/>
                  <a:pt x="1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15"/>
                  <a:pt x="36" y="15"/>
                  <a:pt x="36" y="15"/>
                </a:cubicBezTo>
                <a:cubicBezTo>
                  <a:pt x="38" y="13"/>
                  <a:pt x="38" y="13"/>
                  <a:pt x="38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23"/>
                  <a:pt x="10" y="23"/>
                  <a:pt x="10" y="23"/>
                </a:cubicBezTo>
                <a:close/>
                <a:moveTo>
                  <a:pt x="13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3"/>
                  <a:pt x="13" y="33"/>
                  <a:pt x="13" y="33"/>
                </a:cubicBezTo>
                <a:close/>
                <a:moveTo>
                  <a:pt x="33" y="33"/>
                </a:moveTo>
                <a:cubicBezTo>
                  <a:pt x="36" y="33"/>
                  <a:pt x="36" y="33"/>
                  <a:pt x="36" y="33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33"/>
                  <a:pt x="33" y="33"/>
                  <a:pt x="33" y="33"/>
                </a:cubicBezTo>
                <a:close/>
                <a:moveTo>
                  <a:pt x="28" y="33"/>
                </a:moveTo>
                <a:cubicBezTo>
                  <a:pt x="31" y="33"/>
                  <a:pt x="31" y="33"/>
                  <a:pt x="31" y="33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3"/>
                  <a:pt x="28" y="33"/>
                  <a:pt x="28" y="33"/>
                </a:cubicBezTo>
                <a:close/>
                <a:moveTo>
                  <a:pt x="23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33"/>
                  <a:pt x="23" y="33"/>
                  <a:pt x="23" y="33"/>
                </a:cubicBezTo>
                <a:close/>
                <a:moveTo>
                  <a:pt x="47" y="39"/>
                </a:moveTo>
                <a:cubicBezTo>
                  <a:pt x="47" y="34"/>
                  <a:pt x="47" y="29"/>
                  <a:pt x="46" y="24"/>
                </a:cubicBezTo>
                <a:cubicBezTo>
                  <a:pt x="45" y="24"/>
                  <a:pt x="43" y="24"/>
                  <a:pt x="42" y="24"/>
                </a:cubicBezTo>
                <a:cubicBezTo>
                  <a:pt x="42" y="32"/>
                  <a:pt x="42" y="39"/>
                  <a:pt x="42" y="47"/>
                </a:cubicBezTo>
                <a:cubicBezTo>
                  <a:pt x="41" y="45"/>
                  <a:pt x="39" y="42"/>
                  <a:pt x="35" y="41"/>
                </a:cubicBezTo>
                <a:cubicBezTo>
                  <a:pt x="34" y="42"/>
                  <a:pt x="34" y="42"/>
                  <a:pt x="33" y="43"/>
                </a:cubicBezTo>
                <a:cubicBezTo>
                  <a:pt x="36" y="46"/>
                  <a:pt x="37" y="50"/>
                  <a:pt x="38" y="53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3"/>
                  <a:pt x="41" y="65"/>
                  <a:pt x="42" y="67"/>
                </a:cubicBezTo>
                <a:cubicBezTo>
                  <a:pt x="47" y="67"/>
                  <a:pt x="51" y="67"/>
                  <a:pt x="57" y="67"/>
                </a:cubicBezTo>
                <a:cubicBezTo>
                  <a:pt x="57" y="65"/>
                  <a:pt x="58" y="64"/>
                  <a:pt x="58" y="63"/>
                </a:cubicBezTo>
                <a:cubicBezTo>
                  <a:pt x="59" y="57"/>
                  <a:pt x="61" y="45"/>
                  <a:pt x="60" y="39"/>
                </a:cubicBezTo>
                <a:cubicBezTo>
                  <a:pt x="59" y="39"/>
                  <a:pt x="58" y="38"/>
                  <a:pt x="57" y="38"/>
                </a:cubicBezTo>
                <a:cubicBezTo>
                  <a:pt x="56" y="39"/>
                  <a:pt x="56" y="41"/>
                  <a:pt x="56" y="42"/>
                </a:cubicBezTo>
                <a:cubicBezTo>
                  <a:pt x="56" y="40"/>
                  <a:pt x="56" y="38"/>
                  <a:pt x="56" y="35"/>
                </a:cubicBezTo>
                <a:cubicBezTo>
                  <a:pt x="54" y="35"/>
                  <a:pt x="53" y="35"/>
                  <a:pt x="52" y="35"/>
                </a:cubicBezTo>
                <a:cubicBezTo>
                  <a:pt x="52" y="35"/>
                  <a:pt x="52" y="36"/>
                  <a:pt x="52" y="36"/>
                </a:cubicBezTo>
                <a:cubicBezTo>
                  <a:pt x="51" y="36"/>
                  <a:pt x="51" y="35"/>
                  <a:pt x="51" y="34"/>
                </a:cubicBezTo>
                <a:cubicBezTo>
                  <a:pt x="50" y="34"/>
                  <a:pt x="49" y="33"/>
                  <a:pt x="48" y="33"/>
                </a:cubicBezTo>
                <a:cubicBezTo>
                  <a:pt x="48" y="35"/>
                  <a:pt x="48" y="37"/>
                  <a:pt x="47" y="39"/>
                </a:cubicBezTo>
                <a:close/>
                <a:moveTo>
                  <a:pt x="2" y="18"/>
                </a:moveTo>
                <a:cubicBezTo>
                  <a:pt x="2" y="31"/>
                  <a:pt x="2" y="31"/>
                  <a:pt x="2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18"/>
                  <a:pt x="4" y="18"/>
                  <a:pt x="4" y="18"/>
                </a:cubicBezTo>
                <a:lnTo>
                  <a:pt x="2" y="18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文本框 636"/>
          <p:cNvSpPr txBox="1"/>
          <p:nvPr/>
        </p:nvSpPr>
        <p:spPr>
          <a:xfrm>
            <a:off x="490685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智能仓储</a:t>
            </a:r>
          </a:p>
        </p:txBody>
      </p:sp>
      <p:sp>
        <p:nvSpPr>
          <p:cNvPr id="184" name="文本框 637"/>
          <p:cNvSpPr txBox="1"/>
          <p:nvPr/>
        </p:nvSpPr>
        <p:spPr>
          <a:xfrm>
            <a:off x="1234017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自动包装</a:t>
            </a:r>
          </a:p>
        </p:txBody>
      </p:sp>
      <p:sp>
        <p:nvSpPr>
          <p:cNvPr id="185" name="文本框 638"/>
          <p:cNvSpPr txBox="1"/>
          <p:nvPr/>
        </p:nvSpPr>
        <p:spPr>
          <a:xfrm>
            <a:off x="1956925" y="3668378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无人天车</a:t>
            </a:r>
          </a:p>
        </p:txBody>
      </p:sp>
      <p:sp>
        <p:nvSpPr>
          <p:cNvPr id="186" name="文本框 639"/>
          <p:cNvSpPr txBox="1"/>
          <p:nvPr/>
        </p:nvSpPr>
        <p:spPr>
          <a:xfrm>
            <a:off x="2614633" y="3668378"/>
            <a:ext cx="60630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187" name="文本框 640"/>
          <p:cNvSpPr txBox="1"/>
          <p:nvPr/>
        </p:nvSpPr>
        <p:spPr>
          <a:xfrm>
            <a:off x="3469374" y="4059576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+mj-ea"/>
                <a:ea typeface="+mj-ea"/>
              </a:rPr>
              <a:t>智能装备</a:t>
            </a:r>
          </a:p>
        </p:txBody>
      </p:sp>
      <p:sp>
        <p:nvSpPr>
          <p:cNvPr id="188" name="Freeform 5"/>
          <p:cNvSpPr>
            <a:spLocks noChangeAspect="1" noEditPoints="1"/>
          </p:cNvSpPr>
          <p:nvPr/>
        </p:nvSpPr>
        <p:spPr bwMode="auto">
          <a:xfrm>
            <a:off x="1673249" y="4017705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89" name="Freeform 5"/>
          <p:cNvSpPr>
            <a:spLocks noChangeAspect="1" noEditPoints="1"/>
          </p:cNvSpPr>
          <p:nvPr/>
        </p:nvSpPr>
        <p:spPr bwMode="auto">
          <a:xfrm>
            <a:off x="440374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0" name="Freeform 5"/>
          <p:cNvSpPr>
            <a:spLocks noChangeAspect="1" noEditPoints="1"/>
          </p:cNvSpPr>
          <p:nvPr/>
        </p:nvSpPr>
        <p:spPr bwMode="auto">
          <a:xfrm>
            <a:off x="2925969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1" name="文本框 573"/>
          <p:cNvSpPr txBox="1"/>
          <p:nvPr/>
        </p:nvSpPr>
        <p:spPr>
          <a:xfrm>
            <a:off x="465884" y="4030855"/>
            <a:ext cx="471534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PCS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2" name="文本框 573"/>
          <p:cNvSpPr txBox="1"/>
          <p:nvPr/>
        </p:nvSpPr>
        <p:spPr>
          <a:xfrm>
            <a:off x="2925735" y="4030855"/>
            <a:ext cx="50953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EMS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3" name="文本框 573"/>
          <p:cNvSpPr txBox="1"/>
          <p:nvPr/>
        </p:nvSpPr>
        <p:spPr>
          <a:xfrm>
            <a:off x="1656258" y="4028976"/>
            <a:ext cx="520650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MES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4" name="Freeform 5"/>
          <p:cNvSpPr>
            <a:spLocks noChangeAspect="1" noEditPoints="1"/>
          </p:cNvSpPr>
          <p:nvPr/>
        </p:nvSpPr>
        <p:spPr bwMode="auto">
          <a:xfrm>
            <a:off x="2295672" y="4020638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5" name="文本框 573"/>
          <p:cNvSpPr txBox="1"/>
          <p:nvPr/>
        </p:nvSpPr>
        <p:spPr>
          <a:xfrm>
            <a:off x="2265119" y="4038806"/>
            <a:ext cx="542241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DMS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6" name="Freeform 5"/>
          <p:cNvSpPr>
            <a:spLocks noChangeAspect="1" noEditPoints="1"/>
          </p:cNvSpPr>
          <p:nvPr/>
        </p:nvSpPr>
        <p:spPr bwMode="auto">
          <a:xfrm>
            <a:off x="1052637" y="4022889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7" name="文本框 573"/>
          <p:cNvSpPr txBox="1"/>
          <p:nvPr/>
        </p:nvSpPr>
        <p:spPr>
          <a:xfrm>
            <a:off x="1088136" y="4041570"/>
            <a:ext cx="47311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CPS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845909"/>
              </p:ext>
            </p:extLst>
          </p:nvPr>
        </p:nvGraphicFramePr>
        <p:xfrm>
          <a:off x="3948347" y="980728"/>
          <a:ext cx="5195653" cy="35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0" name="Visio" r:id="rId7" imgW="8934107" imgH="5316570" progId="Visio.Drawing.11">
                  <p:embed/>
                </p:oleObj>
              </mc:Choice>
              <mc:Fallback>
                <p:oleObj name="Visio" r:id="rId7" imgW="8934107" imgH="531657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47" y="980728"/>
                        <a:ext cx="5195653" cy="3586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文本框 573"/>
          <p:cNvSpPr txBox="1"/>
          <p:nvPr/>
        </p:nvSpPr>
        <p:spPr>
          <a:xfrm>
            <a:off x="1701277" y="1378309"/>
            <a:ext cx="1294498" cy="326233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经营决策系统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711661" y="1840324"/>
            <a:ext cx="3260950" cy="181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19612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1547664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 flipV="1">
            <a:off x="236360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 flipV="1">
            <a:off x="317159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/>
          <p:nvPr/>
        </p:nvCxnSpPr>
        <p:spPr>
          <a:xfrm flipV="1">
            <a:off x="3963683" y="184394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/>
          <p:nvPr/>
        </p:nvCxnSpPr>
        <p:spPr>
          <a:xfrm flipV="1">
            <a:off x="2363605" y="1658839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8" y="1124744"/>
            <a:ext cx="72728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工业</a:t>
            </a:r>
            <a:r>
              <a:rPr lang="en-US" altLang="zh-CN" sz="3200" b="1" dirty="0">
                <a:solidFill>
                  <a:schemeClr val="tx2"/>
                </a:solidFill>
                <a:latin typeface="+mj-ea"/>
                <a:ea typeface="+mj-ea"/>
              </a:rPr>
              <a:t>4.0</a:t>
            </a:r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不仅仅是场技术革命，更重要的是对企业经营理念、组织模式、产品结构等深层次的改革和转型！</a:t>
            </a:r>
          </a:p>
          <a:p>
            <a:pPr algn="ctr"/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+mj-ea"/>
                <a:ea typeface="+mj-ea"/>
              </a:rPr>
              <a:t>请批评指正</a:t>
            </a:r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 err="1">
                <a:solidFill>
                  <a:schemeClr val="tx2"/>
                </a:solidFill>
                <a:latin typeface="+mj-ea"/>
                <a:ea typeface="+mj-ea"/>
              </a:rPr>
              <a:t>谢谢</a:t>
            </a:r>
            <a:r>
              <a:rPr lang="en-US" altLang="zh-CN" sz="6000" b="1" dirty="0">
                <a:solidFill>
                  <a:schemeClr val="tx2"/>
                </a:solidFill>
                <a:latin typeface="+mj-ea"/>
                <a:ea typeface="+mj-ea"/>
              </a:rPr>
              <a:t> !</a:t>
            </a:r>
            <a:endParaRPr lang="zh-CN" altLang="en-US" sz="60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0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智能制造信息化系统的业务流程架构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64356"/>
              </p:ext>
            </p:extLst>
          </p:nvPr>
        </p:nvGraphicFramePr>
        <p:xfrm>
          <a:off x="179512" y="1052114"/>
          <a:ext cx="7632848" cy="546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0" name="Visio" r:id="rId3" imgW="9122930" imgH="6558570" progId="Visio.Drawing.11">
                  <p:embed/>
                </p:oleObj>
              </mc:Choice>
              <mc:Fallback>
                <p:oleObj name="Visio" r:id="rId3" imgW="9122930" imgH="6558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052114"/>
                        <a:ext cx="7632848" cy="54697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596336" y="1394956"/>
            <a:ext cx="1005403" cy="3402196"/>
            <a:chOff x="7596336" y="1322948"/>
            <a:chExt cx="1005403" cy="3402196"/>
          </a:xfrm>
        </p:grpSpPr>
        <p:sp>
          <p:nvSpPr>
            <p:cNvPr id="17" name="TextBox 16"/>
            <p:cNvSpPr txBox="1"/>
            <p:nvPr/>
          </p:nvSpPr>
          <p:spPr>
            <a:xfrm>
              <a:off x="7596336" y="132294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精准决策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6336" y="222031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精准管理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96336" y="314051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精准制造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96336" y="438659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精准控制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27584" y="5229200"/>
            <a:ext cx="76844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通过精准决策实现产品与服务过程中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价值链的横向集成与优化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通过不同层面系统间信息和数据的融合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实现制造过程纵向集成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系统通过各层面的智能化、精准化实现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端到端的工程数字集成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17" y="836712"/>
            <a:ext cx="811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实现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产品全要素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全价值链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全流程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全生命周期</a:t>
            </a:r>
            <a:r>
              <a:rPr lang="zh-CN" altLang="en-US" sz="2000" b="1" dirty="0">
                <a:latin typeface="+mj-ea"/>
                <a:ea typeface="+mj-ea"/>
              </a:rPr>
              <a:t>的数据与信息集成</a:t>
            </a:r>
          </a:p>
        </p:txBody>
      </p:sp>
    </p:spTree>
    <p:extLst>
      <p:ext uri="{BB962C8B-B14F-4D97-AF65-F5344CB8AC3E}">
        <p14:creationId xmlns:p14="http://schemas.microsoft.com/office/powerpoint/2010/main" val="29116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2"/>
          <p:cNvSpPr>
            <a:spLocks noChangeArrowheads="1"/>
          </p:cNvSpPr>
          <p:nvPr/>
        </p:nvSpPr>
        <p:spPr bwMode="auto">
          <a:xfrm>
            <a:off x="1370344" y="1124744"/>
            <a:ext cx="7321565" cy="5154332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 altLang="zh-CN" sz="800"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1821"/>
          <p:cNvSpPr>
            <a:spLocks noChangeArrowheads="1"/>
          </p:cNvSpPr>
          <p:nvPr/>
        </p:nvSpPr>
        <p:spPr bwMode="auto">
          <a:xfrm>
            <a:off x="4995199" y="1682231"/>
            <a:ext cx="118577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206" name="直接连接符 1769"/>
          <p:cNvCxnSpPr>
            <a:cxnSpLocks noChangeShapeType="1"/>
          </p:cNvCxnSpPr>
          <p:nvPr/>
        </p:nvCxnSpPr>
        <p:spPr bwMode="auto">
          <a:xfrm flipH="1">
            <a:off x="4937448" y="1142206"/>
            <a:ext cx="10373" cy="513687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Text Box 1121"/>
          <p:cNvSpPr txBox="1">
            <a:spLocks noChangeArrowheads="1"/>
          </p:cNvSpPr>
          <p:nvPr/>
        </p:nvSpPr>
        <p:spPr bwMode="auto">
          <a:xfrm>
            <a:off x="338981" y="1228952"/>
            <a:ext cx="1006852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grpSp>
        <p:nvGrpSpPr>
          <p:cNvPr id="214" name="Group 273"/>
          <p:cNvGrpSpPr>
            <a:grpSpLocks/>
          </p:cNvGrpSpPr>
          <p:nvPr/>
        </p:nvGrpSpPr>
        <p:grpSpPr bwMode="auto">
          <a:xfrm>
            <a:off x="1530355" y="3392487"/>
            <a:ext cx="463550" cy="715962"/>
            <a:chOff x="0" y="0"/>
            <a:chExt cx="292" cy="451"/>
          </a:xfrm>
        </p:grpSpPr>
        <p:sp>
          <p:nvSpPr>
            <p:cNvPr id="301" name="Freeform 1398"/>
            <p:cNvSpPr>
              <a:spLocks/>
            </p:cNvSpPr>
            <p:nvPr/>
          </p:nvSpPr>
          <p:spPr bwMode="auto">
            <a:xfrm>
              <a:off x="1" y="0"/>
              <a:ext cx="274" cy="451"/>
            </a:xfrm>
            <a:custGeom>
              <a:avLst/>
              <a:gdLst>
                <a:gd name="T0" fmla="*/ 0 w 1211"/>
                <a:gd name="T1" fmla="*/ 1 h 1994"/>
                <a:gd name="T2" fmla="*/ 1 w 1211"/>
                <a:gd name="T3" fmla="*/ 1 h 1994"/>
                <a:gd name="T4" fmla="*/ 1 w 1211"/>
                <a:gd name="T5" fmla="*/ 0 h 1994"/>
                <a:gd name="T6" fmla="*/ 0 w 1211"/>
                <a:gd name="T7" fmla="*/ 0 h 1994"/>
                <a:gd name="T8" fmla="*/ 0 w 1211"/>
                <a:gd name="T9" fmla="*/ 1 h 1994"/>
                <a:gd name="T10" fmla="*/ 0 w 1211"/>
                <a:gd name="T11" fmla="*/ 1 h 1994"/>
                <a:gd name="T12" fmla="*/ 1 w 1211"/>
                <a:gd name="T13" fmla="*/ 1 h 1994"/>
                <a:gd name="T14" fmla="*/ 1 w 1211"/>
                <a:gd name="T15" fmla="*/ 0 h 1994"/>
                <a:gd name="T16" fmla="*/ 0 w 1211"/>
                <a:gd name="T17" fmla="*/ 0 h 1994"/>
                <a:gd name="T18" fmla="*/ 0 w 1211"/>
                <a:gd name="T19" fmla="*/ 1 h 19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994"/>
                <a:gd name="T32" fmla="*/ 1211 w 1211"/>
                <a:gd name="T33" fmla="*/ 1994 h 19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994">
                  <a:moveTo>
                    <a:pt x="0" y="1993"/>
                  </a:moveTo>
                  <a:lnTo>
                    <a:pt x="1210" y="19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993"/>
                  </a:lnTo>
                  <a:close/>
                  <a:moveTo>
                    <a:pt x="9" y="1973"/>
                  </a:moveTo>
                  <a:lnTo>
                    <a:pt x="1198" y="1973"/>
                  </a:lnTo>
                  <a:lnTo>
                    <a:pt x="1198" y="15"/>
                  </a:lnTo>
                  <a:lnTo>
                    <a:pt x="9" y="15"/>
                  </a:lnTo>
                  <a:lnTo>
                    <a:pt x="9" y="1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2" name="Freeform 1399"/>
            <p:cNvSpPr>
              <a:spLocks/>
            </p:cNvSpPr>
            <p:nvPr/>
          </p:nvSpPr>
          <p:spPr bwMode="auto">
            <a:xfrm>
              <a:off x="4" y="4"/>
              <a:ext cx="268" cy="444"/>
            </a:xfrm>
            <a:custGeom>
              <a:avLst/>
              <a:gdLst>
                <a:gd name="T0" fmla="*/ 0 w 1186"/>
                <a:gd name="T1" fmla="*/ 1 h 1964"/>
                <a:gd name="T2" fmla="*/ 1 w 1186"/>
                <a:gd name="T3" fmla="*/ 1 h 1964"/>
                <a:gd name="T4" fmla="*/ 1 w 1186"/>
                <a:gd name="T5" fmla="*/ 0 h 1964"/>
                <a:gd name="T6" fmla="*/ 0 w 1186"/>
                <a:gd name="T7" fmla="*/ 0 h 1964"/>
                <a:gd name="T8" fmla="*/ 0 w 1186"/>
                <a:gd name="T9" fmla="*/ 1 h 1964"/>
                <a:gd name="T10" fmla="*/ 0 w 1186"/>
                <a:gd name="T11" fmla="*/ 1 h 1964"/>
                <a:gd name="T12" fmla="*/ 1 w 1186"/>
                <a:gd name="T13" fmla="*/ 1 h 1964"/>
                <a:gd name="T14" fmla="*/ 1 w 1186"/>
                <a:gd name="T15" fmla="*/ 0 h 1964"/>
                <a:gd name="T16" fmla="*/ 0 w 1186"/>
                <a:gd name="T17" fmla="*/ 0 h 1964"/>
                <a:gd name="T18" fmla="*/ 0 w 1186"/>
                <a:gd name="T19" fmla="*/ 1 h 19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964"/>
                <a:gd name="T32" fmla="*/ 1186 w 1186"/>
                <a:gd name="T33" fmla="*/ 1964 h 19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964">
                  <a:moveTo>
                    <a:pt x="0" y="1963"/>
                  </a:moveTo>
                  <a:lnTo>
                    <a:pt x="1185" y="19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963"/>
                  </a:lnTo>
                  <a:close/>
                  <a:moveTo>
                    <a:pt x="13" y="1946"/>
                  </a:moveTo>
                  <a:lnTo>
                    <a:pt x="1172" y="1946"/>
                  </a:lnTo>
                  <a:lnTo>
                    <a:pt x="1172" y="17"/>
                  </a:lnTo>
                  <a:lnTo>
                    <a:pt x="13" y="17"/>
                  </a:lnTo>
                  <a:lnTo>
                    <a:pt x="13" y="1946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3" name="Freeform 1400"/>
            <p:cNvSpPr>
              <a:spLocks/>
            </p:cNvSpPr>
            <p:nvPr/>
          </p:nvSpPr>
          <p:spPr bwMode="auto">
            <a:xfrm>
              <a:off x="7" y="8"/>
              <a:ext cx="262" cy="435"/>
            </a:xfrm>
            <a:custGeom>
              <a:avLst/>
              <a:gdLst>
                <a:gd name="T0" fmla="*/ 0 w 1160"/>
                <a:gd name="T1" fmla="*/ 1 h 1924"/>
                <a:gd name="T2" fmla="*/ 1 w 1160"/>
                <a:gd name="T3" fmla="*/ 1 h 1924"/>
                <a:gd name="T4" fmla="*/ 1 w 1160"/>
                <a:gd name="T5" fmla="*/ 0 h 1924"/>
                <a:gd name="T6" fmla="*/ 0 w 1160"/>
                <a:gd name="T7" fmla="*/ 0 h 1924"/>
                <a:gd name="T8" fmla="*/ 0 w 1160"/>
                <a:gd name="T9" fmla="*/ 1 h 1924"/>
                <a:gd name="T10" fmla="*/ 0 w 1160"/>
                <a:gd name="T11" fmla="*/ 1 h 1924"/>
                <a:gd name="T12" fmla="*/ 1 w 1160"/>
                <a:gd name="T13" fmla="*/ 1 h 1924"/>
                <a:gd name="T14" fmla="*/ 1 w 1160"/>
                <a:gd name="T15" fmla="*/ 0 h 1924"/>
                <a:gd name="T16" fmla="*/ 0 w 1160"/>
                <a:gd name="T17" fmla="*/ 0 h 1924"/>
                <a:gd name="T18" fmla="*/ 0 w 1160"/>
                <a:gd name="T19" fmla="*/ 1 h 19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924"/>
                <a:gd name="T32" fmla="*/ 1160 w 1160"/>
                <a:gd name="T33" fmla="*/ 1924 h 19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924">
                  <a:moveTo>
                    <a:pt x="0" y="1923"/>
                  </a:moveTo>
                  <a:lnTo>
                    <a:pt x="1159" y="1923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923"/>
                  </a:lnTo>
                  <a:close/>
                  <a:moveTo>
                    <a:pt x="11" y="1902"/>
                  </a:moveTo>
                  <a:lnTo>
                    <a:pt x="1150" y="1902"/>
                  </a:lnTo>
                  <a:lnTo>
                    <a:pt x="1150" y="20"/>
                  </a:lnTo>
                  <a:lnTo>
                    <a:pt x="11" y="20"/>
                  </a:lnTo>
                  <a:lnTo>
                    <a:pt x="11" y="1902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4" name="Freeform 1401"/>
            <p:cNvSpPr>
              <a:spLocks/>
            </p:cNvSpPr>
            <p:nvPr/>
          </p:nvSpPr>
          <p:spPr bwMode="auto">
            <a:xfrm>
              <a:off x="9" y="13"/>
              <a:ext cx="257" cy="426"/>
            </a:xfrm>
            <a:custGeom>
              <a:avLst/>
              <a:gdLst>
                <a:gd name="T0" fmla="*/ 0 w 1139"/>
                <a:gd name="T1" fmla="*/ 1 h 1883"/>
                <a:gd name="T2" fmla="*/ 1 w 1139"/>
                <a:gd name="T3" fmla="*/ 1 h 1883"/>
                <a:gd name="T4" fmla="*/ 1 w 1139"/>
                <a:gd name="T5" fmla="*/ 0 h 1883"/>
                <a:gd name="T6" fmla="*/ 0 w 1139"/>
                <a:gd name="T7" fmla="*/ 0 h 1883"/>
                <a:gd name="T8" fmla="*/ 0 w 1139"/>
                <a:gd name="T9" fmla="*/ 1 h 1883"/>
                <a:gd name="T10" fmla="*/ 0 w 1139"/>
                <a:gd name="T11" fmla="*/ 1 h 1883"/>
                <a:gd name="T12" fmla="*/ 1 w 1139"/>
                <a:gd name="T13" fmla="*/ 1 h 1883"/>
                <a:gd name="T14" fmla="*/ 1 w 1139"/>
                <a:gd name="T15" fmla="*/ 0 h 1883"/>
                <a:gd name="T16" fmla="*/ 0 w 1139"/>
                <a:gd name="T17" fmla="*/ 0 h 1883"/>
                <a:gd name="T18" fmla="*/ 0 w 1139"/>
                <a:gd name="T19" fmla="*/ 1 h 18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9"/>
                <a:gd name="T31" fmla="*/ 0 h 1883"/>
                <a:gd name="T32" fmla="*/ 1139 w 1139"/>
                <a:gd name="T33" fmla="*/ 1883 h 18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9" h="1883">
                  <a:moveTo>
                    <a:pt x="0" y="1882"/>
                  </a:moveTo>
                  <a:lnTo>
                    <a:pt x="1138" y="1882"/>
                  </a:lnTo>
                  <a:lnTo>
                    <a:pt x="1138" y="0"/>
                  </a:lnTo>
                  <a:lnTo>
                    <a:pt x="0" y="0"/>
                  </a:lnTo>
                  <a:lnTo>
                    <a:pt x="0" y="1882"/>
                  </a:lnTo>
                  <a:close/>
                  <a:moveTo>
                    <a:pt x="11" y="1864"/>
                  </a:moveTo>
                  <a:lnTo>
                    <a:pt x="1125" y="1864"/>
                  </a:lnTo>
                  <a:lnTo>
                    <a:pt x="1125" y="17"/>
                  </a:lnTo>
                  <a:lnTo>
                    <a:pt x="11" y="17"/>
                  </a:lnTo>
                  <a:lnTo>
                    <a:pt x="11" y="186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5" name="Freeform 1402"/>
            <p:cNvSpPr>
              <a:spLocks/>
            </p:cNvSpPr>
            <p:nvPr/>
          </p:nvSpPr>
          <p:spPr bwMode="auto">
            <a:xfrm>
              <a:off x="12" y="17"/>
              <a:ext cx="251" cy="417"/>
            </a:xfrm>
            <a:custGeom>
              <a:avLst/>
              <a:gdLst>
                <a:gd name="T0" fmla="*/ 0 w 1113"/>
                <a:gd name="T1" fmla="*/ 1 h 1844"/>
                <a:gd name="T2" fmla="*/ 1 w 1113"/>
                <a:gd name="T3" fmla="*/ 1 h 1844"/>
                <a:gd name="T4" fmla="*/ 1 w 1113"/>
                <a:gd name="T5" fmla="*/ 0 h 1844"/>
                <a:gd name="T6" fmla="*/ 0 w 1113"/>
                <a:gd name="T7" fmla="*/ 0 h 1844"/>
                <a:gd name="T8" fmla="*/ 0 w 1113"/>
                <a:gd name="T9" fmla="*/ 1 h 1844"/>
                <a:gd name="T10" fmla="*/ 0 w 1113"/>
                <a:gd name="T11" fmla="*/ 1 h 1844"/>
                <a:gd name="T12" fmla="*/ 1 w 1113"/>
                <a:gd name="T13" fmla="*/ 1 h 1844"/>
                <a:gd name="T14" fmla="*/ 1 w 1113"/>
                <a:gd name="T15" fmla="*/ 0 h 1844"/>
                <a:gd name="T16" fmla="*/ 0 w 1113"/>
                <a:gd name="T17" fmla="*/ 0 h 1844"/>
                <a:gd name="T18" fmla="*/ 0 w 1113"/>
                <a:gd name="T19" fmla="*/ 1 h 18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3"/>
                <a:gd name="T31" fmla="*/ 0 h 1844"/>
                <a:gd name="T32" fmla="*/ 1113 w 1113"/>
                <a:gd name="T33" fmla="*/ 1844 h 18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3" h="1844">
                  <a:moveTo>
                    <a:pt x="0" y="1843"/>
                  </a:moveTo>
                  <a:lnTo>
                    <a:pt x="1112" y="1843"/>
                  </a:lnTo>
                  <a:lnTo>
                    <a:pt x="1112" y="0"/>
                  </a:lnTo>
                  <a:lnTo>
                    <a:pt x="0" y="0"/>
                  </a:lnTo>
                  <a:lnTo>
                    <a:pt x="0" y="1843"/>
                  </a:lnTo>
                  <a:close/>
                  <a:moveTo>
                    <a:pt x="8" y="1824"/>
                  </a:moveTo>
                  <a:lnTo>
                    <a:pt x="1101" y="1824"/>
                  </a:lnTo>
                  <a:lnTo>
                    <a:pt x="1101" y="19"/>
                  </a:lnTo>
                  <a:lnTo>
                    <a:pt x="8" y="19"/>
                  </a:lnTo>
                  <a:lnTo>
                    <a:pt x="8" y="1824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6" name="Freeform 1403"/>
            <p:cNvSpPr>
              <a:spLocks/>
            </p:cNvSpPr>
            <p:nvPr/>
          </p:nvSpPr>
          <p:spPr bwMode="auto">
            <a:xfrm>
              <a:off x="14" y="21"/>
              <a:ext cx="248" cy="410"/>
            </a:xfrm>
            <a:custGeom>
              <a:avLst/>
              <a:gdLst>
                <a:gd name="T0" fmla="*/ 0 w 1096"/>
                <a:gd name="T1" fmla="*/ 1 h 1813"/>
                <a:gd name="T2" fmla="*/ 1 w 1096"/>
                <a:gd name="T3" fmla="*/ 1 h 1813"/>
                <a:gd name="T4" fmla="*/ 1 w 1096"/>
                <a:gd name="T5" fmla="*/ 0 h 1813"/>
                <a:gd name="T6" fmla="*/ 0 w 1096"/>
                <a:gd name="T7" fmla="*/ 0 h 1813"/>
                <a:gd name="T8" fmla="*/ 0 w 1096"/>
                <a:gd name="T9" fmla="*/ 1 h 1813"/>
                <a:gd name="T10" fmla="*/ 0 w 1096"/>
                <a:gd name="T11" fmla="*/ 1 h 1813"/>
                <a:gd name="T12" fmla="*/ 1 w 1096"/>
                <a:gd name="T13" fmla="*/ 1 h 1813"/>
                <a:gd name="T14" fmla="*/ 1 w 1096"/>
                <a:gd name="T15" fmla="*/ 0 h 1813"/>
                <a:gd name="T16" fmla="*/ 0 w 1096"/>
                <a:gd name="T17" fmla="*/ 0 h 1813"/>
                <a:gd name="T18" fmla="*/ 0 w 1096"/>
                <a:gd name="T19" fmla="*/ 1 h 18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6"/>
                <a:gd name="T31" fmla="*/ 0 h 1813"/>
                <a:gd name="T32" fmla="*/ 1096 w 1096"/>
                <a:gd name="T33" fmla="*/ 1813 h 18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6" h="1813">
                  <a:moveTo>
                    <a:pt x="0" y="1812"/>
                  </a:moveTo>
                  <a:lnTo>
                    <a:pt x="1095" y="1812"/>
                  </a:lnTo>
                  <a:lnTo>
                    <a:pt x="1095" y="0"/>
                  </a:lnTo>
                  <a:lnTo>
                    <a:pt x="0" y="0"/>
                  </a:lnTo>
                  <a:lnTo>
                    <a:pt x="0" y="1812"/>
                  </a:lnTo>
                  <a:close/>
                  <a:moveTo>
                    <a:pt x="13" y="1794"/>
                  </a:moveTo>
                  <a:lnTo>
                    <a:pt x="1082" y="1794"/>
                  </a:lnTo>
                  <a:lnTo>
                    <a:pt x="1082" y="17"/>
                  </a:lnTo>
                  <a:lnTo>
                    <a:pt x="13" y="17"/>
                  </a:lnTo>
                  <a:lnTo>
                    <a:pt x="13" y="1794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" name="Freeform 1404"/>
            <p:cNvSpPr>
              <a:spLocks/>
            </p:cNvSpPr>
            <p:nvPr/>
          </p:nvSpPr>
          <p:spPr bwMode="auto">
            <a:xfrm>
              <a:off x="17" y="25"/>
              <a:ext cx="242" cy="401"/>
            </a:xfrm>
            <a:custGeom>
              <a:avLst/>
              <a:gdLst>
                <a:gd name="T0" fmla="*/ 0 w 1070"/>
                <a:gd name="T1" fmla="*/ 1 h 1774"/>
                <a:gd name="T2" fmla="*/ 1 w 1070"/>
                <a:gd name="T3" fmla="*/ 1 h 1774"/>
                <a:gd name="T4" fmla="*/ 1 w 1070"/>
                <a:gd name="T5" fmla="*/ 0 h 1774"/>
                <a:gd name="T6" fmla="*/ 0 w 1070"/>
                <a:gd name="T7" fmla="*/ 0 h 1774"/>
                <a:gd name="T8" fmla="*/ 0 w 1070"/>
                <a:gd name="T9" fmla="*/ 1 h 1774"/>
                <a:gd name="T10" fmla="*/ 0 w 1070"/>
                <a:gd name="T11" fmla="*/ 1 h 1774"/>
                <a:gd name="T12" fmla="*/ 1 w 1070"/>
                <a:gd name="T13" fmla="*/ 1 h 1774"/>
                <a:gd name="T14" fmla="*/ 1 w 1070"/>
                <a:gd name="T15" fmla="*/ 0 h 1774"/>
                <a:gd name="T16" fmla="*/ 0 w 1070"/>
                <a:gd name="T17" fmla="*/ 0 h 1774"/>
                <a:gd name="T18" fmla="*/ 0 w 1070"/>
                <a:gd name="T19" fmla="*/ 1 h 17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0"/>
                <a:gd name="T31" fmla="*/ 0 h 1774"/>
                <a:gd name="T32" fmla="*/ 1070 w 1070"/>
                <a:gd name="T33" fmla="*/ 1774 h 177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0" h="1774">
                  <a:moveTo>
                    <a:pt x="0" y="1773"/>
                  </a:moveTo>
                  <a:lnTo>
                    <a:pt x="1069" y="1773"/>
                  </a:lnTo>
                  <a:lnTo>
                    <a:pt x="1069" y="0"/>
                  </a:lnTo>
                  <a:lnTo>
                    <a:pt x="0" y="0"/>
                  </a:lnTo>
                  <a:lnTo>
                    <a:pt x="0" y="1773"/>
                  </a:lnTo>
                  <a:close/>
                  <a:moveTo>
                    <a:pt x="10" y="1748"/>
                  </a:moveTo>
                  <a:lnTo>
                    <a:pt x="1060" y="1748"/>
                  </a:lnTo>
                  <a:lnTo>
                    <a:pt x="1060" y="23"/>
                  </a:lnTo>
                  <a:lnTo>
                    <a:pt x="10" y="23"/>
                  </a:lnTo>
                  <a:lnTo>
                    <a:pt x="10" y="174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" name="Freeform 1405"/>
            <p:cNvSpPr>
              <a:spLocks/>
            </p:cNvSpPr>
            <p:nvPr/>
          </p:nvSpPr>
          <p:spPr bwMode="auto">
            <a:xfrm>
              <a:off x="18" y="31"/>
              <a:ext cx="238" cy="390"/>
            </a:xfrm>
            <a:custGeom>
              <a:avLst/>
              <a:gdLst>
                <a:gd name="T0" fmla="*/ 0 w 1054"/>
                <a:gd name="T1" fmla="*/ 1 h 1724"/>
                <a:gd name="T2" fmla="*/ 1 w 1054"/>
                <a:gd name="T3" fmla="*/ 1 h 1724"/>
                <a:gd name="T4" fmla="*/ 1 w 1054"/>
                <a:gd name="T5" fmla="*/ 0 h 1724"/>
                <a:gd name="T6" fmla="*/ 0 w 1054"/>
                <a:gd name="T7" fmla="*/ 0 h 1724"/>
                <a:gd name="T8" fmla="*/ 0 w 1054"/>
                <a:gd name="T9" fmla="*/ 1 h 1724"/>
                <a:gd name="T10" fmla="*/ 0 w 1054"/>
                <a:gd name="T11" fmla="*/ 1 h 1724"/>
                <a:gd name="T12" fmla="*/ 1 w 1054"/>
                <a:gd name="T13" fmla="*/ 1 h 1724"/>
                <a:gd name="T14" fmla="*/ 1 w 1054"/>
                <a:gd name="T15" fmla="*/ 0 h 1724"/>
                <a:gd name="T16" fmla="*/ 0 w 1054"/>
                <a:gd name="T17" fmla="*/ 0 h 1724"/>
                <a:gd name="T18" fmla="*/ 0 w 1054"/>
                <a:gd name="T19" fmla="*/ 1 h 17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4"/>
                <a:gd name="T31" fmla="*/ 0 h 1724"/>
                <a:gd name="T32" fmla="*/ 1054 w 1054"/>
                <a:gd name="T33" fmla="*/ 1724 h 17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4" h="1724">
                  <a:moveTo>
                    <a:pt x="0" y="1723"/>
                  </a:moveTo>
                  <a:lnTo>
                    <a:pt x="1053" y="1723"/>
                  </a:lnTo>
                  <a:lnTo>
                    <a:pt x="1053" y="0"/>
                  </a:lnTo>
                  <a:lnTo>
                    <a:pt x="0" y="0"/>
                  </a:lnTo>
                  <a:lnTo>
                    <a:pt x="0" y="1723"/>
                  </a:lnTo>
                  <a:close/>
                  <a:moveTo>
                    <a:pt x="13" y="1706"/>
                  </a:moveTo>
                  <a:lnTo>
                    <a:pt x="1040" y="1706"/>
                  </a:lnTo>
                  <a:lnTo>
                    <a:pt x="1040" y="19"/>
                  </a:lnTo>
                  <a:lnTo>
                    <a:pt x="13" y="19"/>
                  </a:lnTo>
                  <a:lnTo>
                    <a:pt x="13" y="170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" name="Freeform 1406"/>
            <p:cNvSpPr>
              <a:spLocks/>
            </p:cNvSpPr>
            <p:nvPr/>
          </p:nvSpPr>
          <p:spPr bwMode="auto">
            <a:xfrm>
              <a:off x="21" y="34"/>
              <a:ext cx="232" cy="382"/>
            </a:xfrm>
            <a:custGeom>
              <a:avLst/>
              <a:gdLst>
                <a:gd name="T0" fmla="*/ 0 w 1027"/>
                <a:gd name="T1" fmla="*/ 1 h 1690"/>
                <a:gd name="T2" fmla="*/ 1 w 1027"/>
                <a:gd name="T3" fmla="*/ 1 h 1690"/>
                <a:gd name="T4" fmla="*/ 1 w 1027"/>
                <a:gd name="T5" fmla="*/ 0 h 1690"/>
                <a:gd name="T6" fmla="*/ 0 w 1027"/>
                <a:gd name="T7" fmla="*/ 0 h 1690"/>
                <a:gd name="T8" fmla="*/ 0 w 1027"/>
                <a:gd name="T9" fmla="*/ 1 h 1690"/>
                <a:gd name="T10" fmla="*/ 0 w 1027"/>
                <a:gd name="T11" fmla="*/ 1 h 1690"/>
                <a:gd name="T12" fmla="*/ 1 w 1027"/>
                <a:gd name="T13" fmla="*/ 1 h 1690"/>
                <a:gd name="T14" fmla="*/ 1 w 1027"/>
                <a:gd name="T15" fmla="*/ 0 h 1690"/>
                <a:gd name="T16" fmla="*/ 0 w 1027"/>
                <a:gd name="T17" fmla="*/ 0 h 1690"/>
                <a:gd name="T18" fmla="*/ 0 w 1027"/>
                <a:gd name="T19" fmla="*/ 1 h 16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7"/>
                <a:gd name="T31" fmla="*/ 0 h 1690"/>
                <a:gd name="T32" fmla="*/ 1027 w 1027"/>
                <a:gd name="T33" fmla="*/ 1690 h 16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7" h="1690">
                  <a:moveTo>
                    <a:pt x="0" y="1689"/>
                  </a:moveTo>
                  <a:lnTo>
                    <a:pt x="1026" y="1689"/>
                  </a:lnTo>
                  <a:lnTo>
                    <a:pt x="1026" y="0"/>
                  </a:lnTo>
                  <a:lnTo>
                    <a:pt x="0" y="0"/>
                  </a:lnTo>
                  <a:lnTo>
                    <a:pt x="0" y="1689"/>
                  </a:lnTo>
                  <a:close/>
                  <a:moveTo>
                    <a:pt x="13" y="1668"/>
                  </a:moveTo>
                  <a:lnTo>
                    <a:pt x="1014" y="1668"/>
                  </a:lnTo>
                  <a:lnTo>
                    <a:pt x="1014" y="17"/>
                  </a:lnTo>
                  <a:lnTo>
                    <a:pt x="13" y="17"/>
                  </a:lnTo>
                  <a:lnTo>
                    <a:pt x="13" y="1668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" name="Freeform 1407"/>
            <p:cNvSpPr>
              <a:spLocks/>
            </p:cNvSpPr>
            <p:nvPr/>
          </p:nvSpPr>
          <p:spPr bwMode="auto">
            <a:xfrm>
              <a:off x="24" y="39"/>
              <a:ext cx="226" cy="374"/>
            </a:xfrm>
            <a:custGeom>
              <a:avLst/>
              <a:gdLst>
                <a:gd name="T0" fmla="*/ 0 w 1002"/>
                <a:gd name="T1" fmla="*/ 1 h 1654"/>
                <a:gd name="T2" fmla="*/ 1 w 1002"/>
                <a:gd name="T3" fmla="*/ 1 h 1654"/>
                <a:gd name="T4" fmla="*/ 1 w 1002"/>
                <a:gd name="T5" fmla="*/ 0 h 1654"/>
                <a:gd name="T6" fmla="*/ 0 w 1002"/>
                <a:gd name="T7" fmla="*/ 0 h 1654"/>
                <a:gd name="T8" fmla="*/ 0 w 1002"/>
                <a:gd name="T9" fmla="*/ 1 h 1654"/>
                <a:gd name="T10" fmla="*/ 0 w 1002"/>
                <a:gd name="T11" fmla="*/ 1 h 1654"/>
                <a:gd name="T12" fmla="*/ 0 w 1002"/>
                <a:gd name="T13" fmla="*/ 1 h 1654"/>
                <a:gd name="T14" fmla="*/ 0 w 1002"/>
                <a:gd name="T15" fmla="*/ 0 h 1654"/>
                <a:gd name="T16" fmla="*/ 0 w 1002"/>
                <a:gd name="T17" fmla="*/ 0 h 1654"/>
                <a:gd name="T18" fmla="*/ 0 w 1002"/>
                <a:gd name="T19" fmla="*/ 1 h 16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2"/>
                <a:gd name="T31" fmla="*/ 0 h 1654"/>
                <a:gd name="T32" fmla="*/ 1002 w 1002"/>
                <a:gd name="T33" fmla="*/ 1654 h 16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2" h="1654">
                  <a:moveTo>
                    <a:pt x="0" y="1653"/>
                  </a:moveTo>
                  <a:lnTo>
                    <a:pt x="1001" y="1653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653"/>
                  </a:lnTo>
                  <a:close/>
                  <a:moveTo>
                    <a:pt x="12" y="1630"/>
                  </a:moveTo>
                  <a:lnTo>
                    <a:pt x="988" y="1630"/>
                  </a:lnTo>
                  <a:lnTo>
                    <a:pt x="988" y="23"/>
                  </a:lnTo>
                  <a:lnTo>
                    <a:pt x="12" y="23"/>
                  </a:lnTo>
                  <a:lnTo>
                    <a:pt x="12" y="163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" name="Freeform 1408"/>
            <p:cNvSpPr>
              <a:spLocks/>
            </p:cNvSpPr>
            <p:nvPr/>
          </p:nvSpPr>
          <p:spPr bwMode="auto">
            <a:xfrm>
              <a:off x="27" y="44"/>
              <a:ext cx="220" cy="363"/>
            </a:xfrm>
            <a:custGeom>
              <a:avLst/>
              <a:gdLst>
                <a:gd name="T0" fmla="*/ 0 w 976"/>
                <a:gd name="T1" fmla="*/ 1 h 1604"/>
                <a:gd name="T2" fmla="*/ 0 w 976"/>
                <a:gd name="T3" fmla="*/ 1 h 1604"/>
                <a:gd name="T4" fmla="*/ 0 w 976"/>
                <a:gd name="T5" fmla="*/ 0 h 1604"/>
                <a:gd name="T6" fmla="*/ 0 w 976"/>
                <a:gd name="T7" fmla="*/ 0 h 1604"/>
                <a:gd name="T8" fmla="*/ 0 w 976"/>
                <a:gd name="T9" fmla="*/ 1 h 1604"/>
                <a:gd name="T10" fmla="*/ 0 w 976"/>
                <a:gd name="T11" fmla="*/ 1 h 1604"/>
                <a:gd name="T12" fmla="*/ 0 w 976"/>
                <a:gd name="T13" fmla="*/ 1 h 1604"/>
                <a:gd name="T14" fmla="*/ 0 w 976"/>
                <a:gd name="T15" fmla="*/ 0 h 1604"/>
                <a:gd name="T16" fmla="*/ 0 w 976"/>
                <a:gd name="T17" fmla="*/ 0 h 1604"/>
                <a:gd name="T18" fmla="*/ 0 w 976"/>
                <a:gd name="T19" fmla="*/ 1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6"/>
                <a:gd name="T31" fmla="*/ 0 h 1604"/>
                <a:gd name="T32" fmla="*/ 976 w 976"/>
                <a:gd name="T33" fmla="*/ 1604 h 16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6" h="1604">
                  <a:moveTo>
                    <a:pt x="0" y="1603"/>
                  </a:moveTo>
                  <a:lnTo>
                    <a:pt x="975" y="1603"/>
                  </a:lnTo>
                  <a:lnTo>
                    <a:pt x="975" y="0"/>
                  </a:lnTo>
                  <a:lnTo>
                    <a:pt x="0" y="0"/>
                  </a:lnTo>
                  <a:lnTo>
                    <a:pt x="0" y="1603"/>
                  </a:lnTo>
                  <a:close/>
                  <a:moveTo>
                    <a:pt x="13" y="1580"/>
                  </a:moveTo>
                  <a:lnTo>
                    <a:pt x="962" y="1580"/>
                  </a:lnTo>
                  <a:lnTo>
                    <a:pt x="962" y="22"/>
                  </a:lnTo>
                  <a:lnTo>
                    <a:pt x="13" y="22"/>
                  </a:lnTo>
                  <a:lnTo>
                    <a:pt x="13" y="158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" name="Freeform 1409"/>
            <p:cNvSpPr>
              <a:spLocks/>
            </p:cNvSpPr>
            <p:nvPr/>
          </p:nvSpPr>
          <p:spPr bwMode="auto">
            <a:xfrm>
              <a:off x="30" y="49"/>
              <a:ext cx="214" cy="353"/>
            </a:xfrm>
            <a:custGeom>
              <a:avLst/>
              <a:gdLst>
                <a:gd name="T0" fmla="*/ 0 w 950"/>
                <a:gd name="T1" fmla="*/ 1 h 1563"/>
                <a:gd name="T2" fmla="*/ 0 w 950"/>
                <a:gd name="T3" fmla="*/ 1 h 1563"/>
                <a:gd name="T4" fmla="*/ 0 w 950"/>
                <a:gd name="T5" fmla="*/ 0 h 1563"/>
                <a:gd name="T6" fmla="*/ 0 w 950"/>
                <a:gd name="T7" fmla="*/ 0 h 1563"/>
                <a:gd name="T8" fmla="*/ 0 w 950"/>
                <a:gd name="T9" fmla="*/ 1 h 1563"/>
                <a:gd name="T10" fmla="*/ 0 w 950"/>
                <a:gd name="T11" fmla="*/ 1 h 1563"/>
                <a:gd name="T12" fmla="*/ 0 w 950"/>
                <a:gd name="T13" fmla="*/ 1 h 1563"/>
                <a:gd name="T14" fmla="*/ 0 w 950"/>
                <a:gd name="T15" fmla="*/ 0 h 1563"/>
                <a:gd name="T16" fmla="*/ 0 w 950"/>
                <a:gd name="T17" fmla="*/ 0 h 1563"/>
                <a:gd name="T18" fmla="*/ 0 w 950"/>
                <a:gd name="T19" fmla="*/ 1 h 15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0"/>
                <a:gd name="T31" fmla="*/ 0 h 1563"/>
                <a:gd name="T32" fmla="*/ 950 w 950"/>
                <a:gd name="T33" fmla="*/ 1563 h 15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0" h="1563">
                  <a:moveTo>
                    <a:pt x="0" y="1562"/>
                  </a:moveTo>
                  <a:lnTo>
                    <a:pt x="949" y="1562"/>
                  </a:lnTo>
                  <a:lnTo>
                    <a:pt x="949" y="0"/>
                  </a:lnTo>
                  <a:lnTo>
                    <a:pt x="0" y="0"/>
                  </a:lnTo>
                  <a:lnTo>
                    <a:pt x="0" y="1562"/>
                  </a:lnTo>
                  <a:close/>
                  <a:moveTo>
                    <a:pt x="14" y="1540"/>
                  </a:moveTo>
                  <a:lnTo>
                    <a:pt x="932" y="1540"/>
                  </a:lnTo>
                  <a:lnTo>
                    <a:pt x="932" y="25"/>
                  </a:lnTo>
                  <a:lnTo>
                    <a:pt x="14" y="25"/>
                  </a:lnTo>
                  <a:lnTo>
                    <a:pt x="14" y="154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" name="Freeform 1410"/>
            <p:cNvSpPr>
              <a:spLocks/>
            </p:cNvSpPr>
            <p:nvPr/>
          </p:nvSpPr>
          <p:spPr bwMode="auto">
            <a:xfrm>
              <a:off x="34" y="55"/>
              <a:ext cx="207" cy="342"/>
            </a:xfrm>
            <a:custGeom>
              <a:avLst/>
              <a:gdLst>
                <a:gd name="T0" fmla="*/ 0 w 917"/>
                <a:gd name="T1" fmla="*/ 1 h 1513"/>
                <a:gd name="T2" fmla="*/ 0 w 917"/>
                <a:gd name="T3" fmla="*/ 1 h 1513"/>
                <a:gd name="T4" fmla="*/ 0 w 917"/>
                <a:gd name="T5" fmla="*/ 0 h 1513"/>
                <a:gd name="T6" fmla="*/ 0 w 917"/>
                <a:gd name="T7" fmla="*/ 0 h 1513"/>
                <a:gd name="T8" fmla="*/ 0 w 917"/>
                <a:gd name="T9" fmla="*/ 1 h 1513"/>
                <a:gd name="T10" fmla="*/ 0 w 917"/>
                <a:gd name="T11" fmla="*/ 1 h 1513"/>
                <a:gd name="T12" fmla="*/ 0 w 917"/>
                <a:gd name="T13" fmla="*/ 1 h 1513"/>
                <a:gd name="T14" fmla="*/ 0 w 917"/>
                <a:gd name="T15" fmla="*/ 0 h 1513"/>
                <a:gd name="T16" fmla="*/ 0 w 917"/>
                <a:gd name="T17" fmla="*/ 0 h 1513"/>
                <a:gd name="T18" fmla="*/ 0 w 917"/>
                <a:gd name="T19" fmla="*/ 1 h 15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7"/>
                <a:gd name="T31" fmla="*/ 0 h 1513"/>
                <a:gd name="T32" fmla="*/ 917 w 917"/>
                <a:gd name="T33" fmla="*/ 1513 h 15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7" h="1513">
                  <a:moveTo>
                    <a:pt x="0" y="1512"/>
                  </a:moveTo>
                  <a:lnTo>
                    <a:pt x="916" y="1512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1512"/>
                  </a:lnTo>
                  <a:close/>
                  <a:moveTo>
                    <a:pt x="13" y="1490"/>
                  </a:moveTo>
                  <a:lnTo>
                    <a:pt x="903" y="1490"/>
                  </a:lnTo>
                  <a:lnTo>
                    <a:pt x="903" y="22"/>
                  </a:lnTo>
                  <a:lnTo>
                    <a:pt x="13" y="22"/>
                  </a:lnTo>
                  <a:lnTo>
                    <a:pt x="13" y="149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" name="Freeform 1411"/>
            <p:cNvSpPr>
              <a:spLocks/>
            </p:cNvSpPr>
            <p:nvPr/>
          </p:nvSpPr>
          <p:spPr bwMode="auto">
            <a:xfrm>
              <a:off x="37" y="59"/>
              <a:ext cx="201" cy="333"/>
            </a:xfrm>
            <a:custGeom>
              <a:avLst/>
              <a:gdLst>
                <a:gd name="T0" fmla="*/ 0 w 890"/>
                <a:gd name="T1" fmla="*/ 1 h 1473"/>
                <a:gd name="T2" fmla="*/ 0 w 890"/>
                <a:gd name="T3" fmla="*/ 1 h 1473"/>
                <a:gd name="T4" fmla="*/ 0 w 890"/>
                <a:gd name="T5" fmla="*/ 0 h 1473"/>
                <a:gd name="T6" fmla="*/ 0 w 890"/>
                <a:gd name="T7" fmla="*/ 0 h 1473"/>
                <a:gd name="T8" fmla="*/ 0 w 890"/>
                <a:gd name="T9" fmla="*/ 1 h 1473"/>
                <a:gd name="T10" fmla="*/ 0 w 890"/>
                <a:gd name="T11" fmla="*/ 1 h 1473"/>
                <a:gd name="T12" fmla="*/ 0 w 890"/>
                <a:gd name="T13" fmla="*/ 1 h 1473"/>
                <a:gd name="T14" fmla="*/ 0 w 890"/>
                <a:gd name="T15" fmla="*/ 0 h 1473"/>
                <a:gd name="T16" fmla="*/ 0 w 890"/>
                <a:gd name="T17" fmla="*/ 0 h 1473"/>
                <a:gd name="T18" fmla="*/ 0 w 890"/>
                <a:gd name="T19" fmla="*/ 1 h 14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0"/>
                <a:gd name="T31" fmla="*/ 0 h 1473"/>
                <a:gd name="T32" fmla="*/ 890 w 890"/>
                <a:gd name="T33" fmla="*/ 1473 h 14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0" h="1473">
                  <a:moveTo>
                    <a:pt x="0" y="1472"/>
                  </a:moveTo>
                  <a:lnTo>
                    <a:pt x="889" y="1472"/>
                  </a:lnTo>
                  <a:lnTo>
                    <a:pt x="889" y="0"/>
                  </a:lnTo>
                  <a:lnTo>
                    <a:pt x="0" y="0"/>
                  </a:lnTo>
                  <a:lnTo>
                    <a:pt x="0" y="1472"/>
                  </a:lnTo>
                  <a:close/>
                  <a:moveTo>
                    <a:pt x="16" y="1447"/>
                  </a:moveTo>
                  <a:lnTo>
                    <a:pt x="872" y="1447"/>
                  </a:lnTo>
                  <a:lnTo>
                    <a:pt x="872" y="25"/>
                  </a:lnTo>
                  <a:lnTo>
                    <a:pt x="16" y="25"/>
                  </a:lnTo>
                  <a:lnTo>
                    <a:pt x="16" y="144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" name="Freeform 1412"/>
            <p:cNvSpPr>
              <a:spLocks/>
            </p:cNvSpPr>
            <p:nvPr/>
          </p:nvSpPr>
          <p:spPr bwMode="auto">
            <a:xfrm>
              <a:off x="41" y="66"/>
              <a:ext cx="193" cy="319"/>
            </a:xfrm>
            <a:custGeom>
              <a:avLst/>
              <a:gdLst>
                <a:gd name="T0" fmla="*/ 0 w 857"/>
                <a:gd name="T1" fmla="*/ 1 h 1413"/>
                <a:gd name="T2" fmla="*/ 0 w 857"/>
                <a:gd name="T3" fmla="*/ 1 h 1413"/>
                <a:gd name="T4" fmla="*/ 0 w 857"/>
                <a:gd name="T5" fmla="*/ 0 h 1413"/>
                <a:gd name="T6" fmla="*/ 0 w 857"/>
                <a:gd name="T7" fmla="*/ 0 h 1413"/>
                <a:gd name="T8" fmla="*/ 0 w 857"/>
                <a:gd name="T9" fmla="*/ 1 h 1413"/>
                <a:gd name="T10" fmla="*/ 0 w 857"/>
                <a:gd name="T11" fmla="*/ 1 h 1413"/>
                <a:gd name="T12" fmla="*/ 0 w 857"/>
                <a:gd name="T13" fmla="*/ 1 h 1413"/>
                <a:gd name="T14" fmla="*/ 0 w 857"/>
                <a:gd name="T15" fmla="*/ 0 h 1413"/>
                <a:gd name="T16" fmla="*/ 0 w 857"/>
                <a:gd name="T17" fmla="*/ 0 h 1413"/>
                <a:gd name="T18" fmla="*/ 0 w 857"/>
                <a:gd name="T19" fmla="*/ 1 h 14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413"/>
                <a:gd name="T32" fmla="*/ 857 w 857"/>
                <a:gd name="T33" fmla="*/ 1413 h 14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413">
                  <a:moveTo>
                    <a:pt x="0" y="1412"/>
                  </a:moveTo>
                  <a:lnTo>
                    <a:pt x="856" y="1412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412"/>
                  </a:lnTo>
                  <a:close/>
                  <a:moveTo>
                    <a:pt x="15" y="1385"/>
                  </a:moveTo>
                  <a:lnTo>
                    <a:pt x="840" y="1385"/>
                  </a:lnTo>
                  <a:lnTo>
                    <a:pt x="840" y="27"/>
                  </a:lnTo>
                  <a:lnTo>
                    <a:pt x="15" y="27"/>
                  </a:lnTo>
                  <a:lnTo>
                    <a:pt x="15" y="1385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6" name="Freeform 1413"/>
            <p:cNvSpPr>
              <a:spLocks/>
            </p:cNvSpPr>
            <p:nvPr/>
          </p:nvSpPr>
          <p:spPr bwMode="auto">
            <a:xfrm>
              <a:off x="45" y="72"/>
              <a:ext cx="185" cy="308"/>
            </a:xfrm>
            <a:custGeom>
              <a:avLst/>
              <a:gdLst>
                <a:gd name="T0" fmla="*/ 0 w 822"/>
                <a:gd name="T1" fmla="*/ 1 h 1362"/>
                <a:gd name="T2" fmla="*/ 0 w 822"/>
                <a:gd name="T3" fmla="*/ 1 h 1362"/>
                <a:gd name="T4" fmla="*/ 0 w 822"/>
                <a:gd name="T5" fmla="*/ 0 h 1362"/>
                <a:gd name="T6" fmla="*/ 0 w 822"/>
                <a:gd name="T7" fmla="*/ 0 h 1362"/>
                <a:gd name="T8" fmla="*/ 0 w 822"/>
                <a:gd name="T9" fmla="*/ 1 h 1362"/>
                <a:gd name="T10" fmla="*/ 0 w 822"/>
                <a:gd name="T11" fmla="*/ 1 h 1362"/>
                <a:gd name="T12" fmla="*/ 0 w 822"/>
                <a:gd name="T13" fmla="*/ 1 h 1362"/>
                <a:gd name="T14" fmla="*/ 0 w 822"/>
                <a:gd name="T15" fmla="*/ 0 h 1362"/>
                <a:gd name="T16" fmla="*/ 0 w 822"/>
                <a:gd name="T17" fmla="*/ 0 h 1362"/>
                <a:gd name="T18" fmla="*/ 0 w 822"/>
                <a:gd name="T19" fmla="*/ 1 h 13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2"/>
                <a:gd name="T31" fmla="*/ 0 h 1362"/>
                <a:gd name="T32" fmla="*/ 822 w 822"/>
                <a:gd name="T33" fmla="*/ 1362 h 13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2" h="1362">
                  <a:moveTo>
                    <a:pt x="0" y="1361"/>
                  </a:moveTo>
                  <a:lnTo>
                    <a:pt x="821" y="1361"/>
                  </a:lnTo>
                  <a:lnTo>
                    <a:pt x="821" y="0"/>
                  </a:lnTo>
                  <a:lnTo>
                    <a:pt x="0" y="0"/>
                  </a:lnTo>
                  <a:lnTo>
                    <a:pt x="0" y="1361"/>
                  </a:lnTo>
                  <a:close/>
                  <a:moveTo>
                    <a:pt x="16" y="1336"/>
                  </a:moveTo>
                  <a:lnTo>
                    <a:pt x="805" y="1336"/>
                  </a:lnTo>
                  <a:lnTo>
                    <a:pt x="805" y="25"/>
                  </a:lnTo>
                  <a:lnTo>
                    <a:pt x="16" y="25"/>
                  </a:lnTo>
                  <a:lnTo>
                    <a:pt x="16" y="1336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" name="Freeform 1414"/>
            <p:cNvSpPr>
              <a:spLocks/>
            </p:cNvSpPr>
            <p:nvPr/>
          </p:nvSpPr>
          <p:spPr bwMode="auto">
            <a:xfrm>
              <a:off x="48" y="77"/>
              <a:ext cx="180" cy="297"/>
            </a:xfrm>
            <a:custGeom>
              <a:avLst/>
              <a:gdLst>
                <a:gd name="T0" fmla="*/ 0 w 796"/>
                <a:gd name="T1" fmla="*/ 1 h 1312"/>
                <a:gd name="T2" fmla="*/ 0 w 796"/>
                <a:gd name="T3" fmla="*/ 1 h 1312"/>
                <a:gd name="T4" fmla="*/ 0 w 796"/>
                <a:gd name="T5" fmla="*/ 0 h 1312"/>
                <a:gd name="T6" fmla="*/ 0 w 796"/>
                <a:gd name="T7" fmla="*/ 0 h 1312"/>
                <a:gd name="T8" fmla="*/ 0 w 796"/>
                <a:gd name="T9" fmla="*/ 1 h 1312"/>
                <a:gd name="T10" fmla="*/ 0 w 796"/>
                <a:gd name="T11" fmla="*/ 1 h 1312"/>
                <a:gd name="T12" fmla="*/ 0 w 796"/>
                <a:gd name="T13" fmla="*/ 1 h 1312"/>
                <a:gd name="T14" fmla="*/ 0 w 796"/>
                <a:gd name="T15" fmla="*/ 0 h 1312"/>
                <a:gd name="T16" fmla="*/ 0 w 796"/>
                <a:gd name="T17" fmla="*/ 0 h 1312"/>
                <a:gd name="T18" fmla="*/ 0 w 796"/>
                <a:gd name="T19" fmla="*/ 1 h 13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1312"/>
                <a:gd name="T32" fmla="*/ 796 w 796"/>
                <a:gd name="T33" fmla="*/ 1312 h 13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1312">
                  <a:moveTo>
                    <a:pt x="0" y="1311"/>
                  </a:moveTo>
                  <a:lnTo>
                    <a:pt x="795" y="1311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1311"/>
                  </a:lnTo>
                  <a:close/>
                  <a:moveTo>
                    <a:pt x="16" y="1284"/>
                  </a:moveTo>
                  <a:lnTo>
                    <a:pt x="779" y="1284"/>
                  </a:lnTo>
                  <a:lnTo>
                    <a:pt x="779" y="27"/>
                  </a:lnTo>
                  <a:lnTo>
                    <a:pt x="16" y="27"/>
                  </a:lnTo>
                  <a:lnTo>
                    <a:pt x="16" y="1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" name="Freeform 1415"/>
            <p:cNvSpPr>
              <a:spLocks/>
            </p:cNvSpPr>
            <p:nvPr/>
          </p:nvSpPr>
          <p:spPr bwMode="auto">
            <a:xfrm>
              <a:off x="51" y="83"/>
              <a:ext cx="172" cy="284"/>
            </a:xfrm>
            <a:custGeom>
              <a:avLst/>
              <a:gdLst>
                <a:gd name="T0" fmla="*/ 0 w 762"/>
                <a:gd name="T1" fmla="*/ 1 h 1258"/>
                <a:gd name="T2" fmla="*/ 0 w 762"/>
                <a:gd name="T3" fmla="*/ 1 h 1258"/>
                <a:gd name="T4" fmla="*/ 0 w 762"/>
                <a:gd name="T5" fmla="*/ 0 h 1258"/>
                <a:gd name="T6" fmla="*/ 0 w 762"/>
                <a:gd name="T7" fmla="*/ 0 h 1258"/>
                <a:gd name="T8" fmla="*/ 0 w 762"/>
                <a:gd name="T9" fmla="*/ 1 h 1258"/>
                <a:gd name="T10" fmla="*/ 0 w 762"/>
                <a:gd name="T11" fmla="*/ 1 h 1258"/>
                <a:gd name="T12" fmla="*/ 0 w 762"/>
                <a:gd name="T13" fmla="*/ 1 h 1258"/>
                <a:gd name="T14" fmla="*/ 0 w 762"/>
                <a:gd name="T15" fmla="*/ 0 h 1258"/>
                <a:gd name="T16" fmla="*/ 0 w 762"/>
                <a:gd name="T17" fmla="*/ 0 h 1258"/>
                <a:gd name="T18" fmla="*/ 0 w 762"/>
                <a:gd name="T19" fmla="*/ 1 h 12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2"/>
                <a:gd name="T31" fmla="*/ 0 h 1258"/>
                <a:gd name="T32" fmla="*/ 762 w 762"/>
                <a:gd name="T33" fmla="*/ 1258 h 12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2" h="1258">
                  <a:moveTo>
                    <a:pt x="0" y="1257"/>
                  </a:moveTo>
                  <a:lnTo>
                    <a:pt x="761" y="1257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257"/>
                  </a:lnTo>
                  <a:close/>
                  <a:moveTo>
                    <a:pt x="15" y="1226"/>
                  </a:moveTo>
                  <a:lnTo>
                    <a:pt x="742" y="1226"/>
                  </a:lnTo>
                  <a:lnTo>
                    <a:pt x="742" y="29"/>
                  </a:lnTo>
                  <a:lnTo>
                    <a:pt x="15" y="29"/>
                  </a:lnTo>
                  <a:lnTo>
                    <a:pt x="15" y="1226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" name="Freeform 1416"/>
            <p:cNvSpPr>
              <a:spLocks/>
            </p:cNvSpPr>
            <p:nvPr/>
          </p:nvSpPr>
          <p:spPr bwMode="auto">
            <a:xfrm>
              <a:off x="55" y="90"/>
              <a:ext cx="163" cy="270"/>
            </a:xfrm>
            <a:custGeom>
              <a:avLst/>
              <a:gdLst>
                <a:gd name="T0" fmla="*/ 0 w 725"/>
                <a:gd name="T1" fmla="*/ 1 h 1197"/>
                <a:gd name="T2" fmla="*/ 0 w 725"/>
                <a:gd name="T3" fmla="*/ 1 h 1197"/>
                <a:gd name="T4" fmla="*/ 0 w 725"/>
                <a:gd name="T5" fmla="*/ 0 h 1197"/>
                <a:gd name="T6" fmla="*/ 0 w 725"/>
                <a:gd name="T7" fmla="*/ 0 h 1197"/>
                <a:gd name="T8" fmla="*/ 0 w 725"/>
                <a:gd name="T9" fmla="*/ 1 h 1197"/>
                <a:gd name="T10" fmla="*/ 0 w 725"/>
                <a:gd name="T11" fmla="*/ 1 h 1197"/>
                <a:gd name="T12" fmla="*/ 0 w 725"/>
                <a:gd name="T13" fmla="*/ 1 h 1197"/>
                <a:gd name="T14" fmla="*/ 0 w 725"/>
                <a:gd name="T15" fmla="*/ 0 h 1197"/>
                <a:gd name="T16" fmla="*/ 0 w 725"/>
                <a:gd name="T17" fmla="*/ 0 h 1197"/>
                <a:gd name="T18" fmla="*/ 0 w 725"/>
                <a:gd name="T19" fmla="*/ 1 h 1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5"/>
                <a:gd name="T31" fmla="*/ 0 h 1197"/>
                <a:gd name="T32" fmla="*/ 725 w 725"/>
                <a:gd name="T33" fmla="*/ 1197 h 11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5" h="1197">
                  <a:moveTo>
                    <a:pt x="0" y="1196"/>
                  </a:moveTo>
                  <a:lnTo>
                    <a:pt x="724" y="1196"/>
                  </a:lnTo>
                  <a:lnTo>
                    <a:pt x="724" y="0"/>
                  </a:lnTo>
                  <a:lnTo>
                    <a:pt x="0" y="0"/>
                  </a:lnTo>
                  <a:lnTo>
                    <a:pt x="0" y="1196"/>
                  </a:lnTo>
                  <a:close/>
                  <a:moveTo>
                    <a:pt x="19" y="1167"/>
                  </a:moveTo>
                  <a:lnTo>
                    <a:pt x="705" y="1167"/>
                  </a:lnTo>
                  <a:lnTo>
                    <a:pt x="705" y="30"/>
                  </a:lnTo>
                  <a:lnTo>
                    <a:pt x="19" y="30"/>
                  </a:lnTo>
                  <a:lnTo>
                    <a:pt x="19" y="116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" name="Freeform 1417"/>
            <p:cNvSpPr>
              <a:spLocks/>
            </p:cNvSpPr>
            <p:nvPr/>
          </p:nvSpPr>
          <p:spPr bwMode="auto">
            <a:xfrm>
              <a:off x="60" y="97"/>
              <a:ext cx="155" cy="257"/>
            </a:xfrm>
            <a:custGeom>
              <a:avLst/>
              <a:gdLst>
                <a:gd name="T0" fmla="*/ 0 w 686"/>
                <a:gd name="T1" fmla="*/ 1 h 1138"/>
                <a:gd name="T2" fmla="*/ 0 w 686"/>
                <a:gd name="T3" fmla="*/ 1 h 1138"/>
                <a:gd name="T4" fmla="*/ 0 w 686"/>
                <a:gd name="T5" fmla="*/ 0 h 1138"/>
                <a:gd name="T6" fmla="*/ 0 w 686"/>
                <a:gd name="T7" fmla="*/ 0 h 1138"/>
                <a:gd name="T8" fmla="*/ 0 w 686"/>
                <a:gd name="T9" fmla="*/ 1 h 1138"/>
                <a:gd name="T10" fmla="*/ 0 w 686"/>
                <a:gd name="T11" fmla="*/ 1 h 1138"/>
                <a:gd name="T12" fmla="*/ 0 w 686"/>
                <a:gd name="T13" fmla="*/ 1 h 1138"/>
                <a:gd name="T14" fmla="*/ 0 w 686"/>
                <a:gd name="T15" fmla="*/ 0 h 1138"/>
                <a:gd name="T16" fmla="*/ 0 w 686"/>
                <a:gd name="T17" fmla="*/ 0 h 1138"/>
                <a:gd name="T18" fmla="*/ 0 w 686"/>
                <a:gd name="T19" fmla="*/ 1 h 1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6"/>
                <a:gd name="T31" fmla="*/ 0 h 1138"/>
                <a:gd name="T32" fmla="*/ 686 w 686"/>
                <a:gd name="T33" fmla="*/ 1138 h 11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6" h="1138">
                  <a:moveTo>
                    <a:pt x="0" y="1137"/>
                  </a:moveTo>
                  <a:lnTo>
                    <a:pt x="685" y="1137"/>
                  </a:lnTo>
                  <a:lnTo>
                    <a:pt x="685" y="0"/>
                  </a:lnTo>
                  <a:lnTo>
                    <a:pt x="0" y="0"/>
                  </a:lnTo>
                  <a:lnTo>
                    <a:pt x="0" y="1137"/>
                  </a:lnTo>
                  <a:close/>
                  <a:moveTo>
                    <a:pt x="18" y="1101"/>
                  </a:moveTo>
                  <a:lnTo>
                    <a:pt x="665" y="1101"/>
                  </a:lnTo>
                  <a:lnTo>
                    <a:pt x="665" y="35"/>
                  </a:lnTo>
                  <a:lnTo>
                    <a:pt x="18" y="35"/>
                  </a:lnTo>
                  <a:lnTo>
                    <a:pt x="18" y="110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" name="Freeform 1418"/>
            <p:cNvSpPr>
              <a:spLocks/>
            </p:cNvSpPr>
            <p:nvPr/>
          </p:nvSpPr>
          <p:spPr bwMode="auto">
            <a:xfrm>
              <a:off x="64" y="105"/>
              <a:ext cx="146" cy="242"/>
            </a:xfrm>
            <a:custGeom>
              <a:avLst/>
              <a:gdLst>
                <a:gd name="T0" fmla="*/ 0 w 647"/>
                <a:gd name="T1" fmla="*/ 1 h 1073"/>
                <a:gd name="T2" fmla="*/ 0 w 647"/>
                <a:gd name="T3" fmla="*/ 1 h 1073"/>
                <a:gd name="T4" fmla="*/ 0 w 647"/>
                <a:gd name="T5" fmla="*/ 0 h 1073"/>
                <a:gd name="T6" fmla="*/ 0 w 647"/>
                <a:gd name="T7" fmla="*/ 0 h 1073"/>
                <a:gd name="T8" fmla="*/ 0 w 647"/>
                <a:gd name="T9" fmla="*/ 1 h 1073"/>
                <a:gd name="T10" fmla="*/ 0 w 647"/>
                <a:gd name="T11" fmla="*/ 1 h 1073"/>
                <a:gd name="T12" fmla="*/ 0 w 647"/>
                <a:gd name="T13" fmla="*/ 1 h 1073"/>
                <a:gd name="T14" fmla="*/ 0 w 647"/>
                <a:gd name="T15" fmla="*/ 0 h 1073"/>
                <a:gd name="T16" fmla="*/ 0 w 647"/>
                <a:gd name="T17" fmla="*/ 0 h 1073"/>
                <a:gd name="T18" fmla="*/ 0 w 647"/>
                <a:gd name="T19" fmla="*/ 1 h 10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7"/>
                <a:gd name="T31" fmla="*/ 0 h 1073"/>
                <a:gd name="T32" fmla="*/ 647 w 647"/>
                <a:gd name="T33" fmla="*/ 1073 h 10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7" h="1073">
                  <a:moveTo>
                    <a:pt x="0" y="1072"/>
                  </a:moveTo>
                  <a:lnTo>
                    <a:pt x="646" y="1072"/>
                  </a:lnTo>
                  <a:lnTo>
                    <a:pt x="646" y="0"/>
                  </a:lnTo>
                  <a:lnTo>
                    <a:pt x="0" y="0"/>
                  </a:lnTo>
                  <a:lnTo>
                    <a:pt x="0" y="1072"/>
                  </a:lnTo>
                  <a:close/>
                  <a:moveTo>
                    <a:pt x="19" y="1039"/>
                  </a:moveTo>
                  <a:lnTo>
                    <a:pt x="627" y="1039"/>
                  </a:lnTo>
                  <a:lnTo>
                    <a:pt x="627" y="32"/>
                  </a:lnTo>
                  <a:lnTo>
                    <a:pt x="19" y="32"/>
                  </a:lnTo>
                  <a:lnTo>
                    <a:pt x="19" y="103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" name="Freeform 1419"/>
            <p:cNvSpPr>
              <a:spLocks/>
            </p:cNvSpPr>
            <p:nvPr/>
          </p:nvSpPr>
          <p:spPr bwMode="auto">
            <a:xfrm>
              <a:off x="69" y="113"/>
              <a:ext cx="137" cy="226"/>
            </a:xfrm>
            <a:custGeom>
              <a:avLst/>
              <a:gdLst>
                <a:gd name="T0" fmla="*/ 0 w 608"/>
                <a:gd name="T1" fmla="*/ 0 h 1003"/>
                <a:gd name="T2" fmla="*/ 0 w 608"/>
                <a:gd name="T3" fmla="*/ 0 h 1003"/>
                <a:gd name="T4" fmla="*/ 0 w 608"/>
                <a:gd name="T5" fmla="*/ 0 h 1003"/>
                <a:gd name="T6" fmla="*/ 0 w 608"/>
                <a:gd name="T7" fmla="*/ 0 h 1003"/>
                <a:gd name="T8" fmla="*/ 0 w 608"/>
                <a:gd name="T9" fmla="*/ 0 h 1003"/>
                <a:gd name="T10" fmla="*/ 0 w 608"/>
                <a:gd name="T11" fmla="*/ 0 h 1003"/>
                <a:gd name="T12" fmla="*/ 0 w 608"/>
                <a:gd name="T13" fmla="*/ 0 h 1003"/>
                <a:gd name="T14" fmla="*/ 0 w 608"/>
                <a:gd name="T15" fmla="*/ 0 h 1003"/>
                <a:gd name="T16" fmla="*/ 0 w 608"/>
                <a:gd name="T17" fmla="*/ 0 h 1003"/>
                <a:gd name="T18" fmla="*/ 0 w 608"/>
                <a:gd name="T19" fmla="*/ 0 h 10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8"/>
                <a:gd name="T31" fmla="*/ 0 h 1003"/>
                <a:gd name="T32" fmla="*/ 608 w 608"/>
                <a:gd name="T33" fmla="*/ 1003 h 10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8" h="1003">
                  <a:moveTo>
                    <a:pt x="0" y="1002"/>
                  </a:moveTo>
                  <a:lnTo>
                    <a:pt x="607" y="1002"/>
                  </a:lnTo>
                  <a:lnTo>
                    <a:pt x="607" y="0"/>
                  </a:lnTo>
                  <a:lnTo>
                    <a:pt x="0" y="0"/>
                  </a:lnTo>
                  <a:lnTo>
                    <a:pt x="0" y="1002"/>
                  </a:lnTo>
                  <a:close/>
                  <a:moveTo>
                    <a:pt x="23" y="967"/>
                  </a:moveTo>
                  <a:lnTo>
                    <a:pt x="587" y="967"/>
                  </a:lnTo>
                  <a:lnTo>
                    <a:pt x="587" y="35"/>
                  </a:lnTo>
                  <a:lnTo>
                    <a:pt x="23" y="35"/>
                  </a:lnTo>
                  <a:lnTo>
                    <a:pt x="23" y="967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" name="Freeform 1420"/>
            <p:cNvSpPr>
              <a:spLocks/>
            </p:cNvSpPr>
            <p:nvPr/>
          </p:nvSpPr>
          <p:spPr bwMode="auto">
            <a:xfrm>
              <a:off x="74" y="121"/>
              <a:ext cx="127" cy="211"/>
            </a:xfrm>
            <a:custGeom>
              <a:avLst/>
              <a:gdLst>
                <a:gd name="T0" fmla="*/ 0 w 565"/>
                <a:gd name="T1" fmla="*/ 0 h 933"/>
                <a:gd name="T2" fmla="*/ 0 w 565"/>
                <a:gd name="T3" fmla="*/ 0 h 933"/>
                <a:gd name="T4" fmla="*/ 0 w 565"/>
                <a:gd name="T5" fmla="*/ 0 h 933"/>
                <a:gd name="T6" fmla="*/ 0 w 565"/>
                <a:gd name="T7" fmla="*/ 0 h 933"/>
                <a:gd name="T8" fmla="*/ 0 w 565"/>
                <a:gd name="T9" fmla="*/ 0 h 933"/>
                <a:gd name="T10" fmla="*/ 0 w 565"/>
                <a:gd name="T11" fmla="*/ 0 h 933"/>
                <a:gd name="T12" fmla="*/ 0 w 565"/>
                <a:gd name="T13" fmla="*/ 0 h 933"/>
                <a:gd name="T14" fmla="*/ 0 w 565"/>
                <a:gd name="T15" fmla="*/ 0 h 933"/>
                <a:gd name="T16" fmla="*/ 0 w 565"/>
                <a:gd name="T17" fmla="*/ 0 h 933"/>
                <a:gd name="T18" fmla="*/ 0 w 565"/>
                <a:gd name="T19" fmla="*/ 0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5"/>
                <a:gd name="T31" fmla="*/ 0 h 933"/>
                <a:gd name="T32" fmla="*/ 565 w 565"/>
                <a:gd name="T33" fmla="*/ 933 h 9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5" h="933">
                  <a:moveTo>
                    <a:pt x="0" y="932"/>
                  </a:moveTo>
                  <a:lnTo>
                    <a:pt x="564" y="932"/>
                  </a:lnTo>
                  <a:lnTo>
                    <a:pt x="564" y="0"/>
                  </a:lnTo>
                  <a:lnTo>
                    <a:pt x="0" y="0"/>
                  </a:lnTo>
                  <a:lnTo>
                    <a:pt x="0" y="932"/>
                  </a:lnTo>
                  <a:close/>
                  <a:moveTo>
                    <a:pt x="20" y="894"/>
                  </a:moveTo>
                  <a:lnTo>
                    <a:pt x="541" y="894"/>
                  </a:lnTo>
                  <a:lnTo>
                    <a:pt x="541" y="38"/>
                  </a:lnTo>
                  <a:lnTo>
                    <a:pt x="20" y="38"/>
                  </a:lnTo>
                  <a:lnTo>
                    <a:pt x="20" y="894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" name="Freeform 1421"/>
            <p:cNvSpPr>
              <a:spLocks/>
            </p:cNvSpPr>
            <p:nvPr/>
          </p:nvSpPr>
          <p:spPr bwMode="auto">
            <a:xfrm>
              <a:off x="78" y="128"/>
              <a:ext cx="118" cy="194"/>
            </a:xfrm>
            <a:custGeom>
              <a:avLst/>
              <a:gdLst>
                <a:gd name="T0" fmla="*/ 0 w 523"/>
                <a:gd name="T1" fmla="*/ 0 h 862"/>
                <a:gd name="T2" fmla="*/ 0 w 523"/>
                <a:gd name="T3" fmla="*/ 0 h 862"/>
                <a:gd name="T4" fmla="*/ 0 w 523"/>
                <a:gd name="T5" fmla="*/ 0 h 862"/>
                <a:gd name="T6" fmla="*/ 0 w 523"/>
                <a:gd name="T7" fmla="*/ 0 h 862"/>
                <a:gd name="T8" fmla="*/ 0 w 523"/>
                <a:gd name="T9" fmla="*/ 0 h 862"/>
                <a:gd name="T10" fmla="*/ 0 w 523"/>
                <a:gd name="T11" fmla="*/ 0 h 862"/>
                <a:gd name="T12" fmla="*/ 0 w 523"/>
                <a:gd name="T13" fmla="*/ 0 h 862"/>
                <a:gd name="T14" fmla="*/ 0 w 523"/>
                <a:gd name="T15" fmla="*/ 0 h 862"/>
                <a:gd name="T16" fmla="*/ 0 w 523"/>
                <a:gd name="T17" fmla="*/ 0 h 862"/>
                <a:gd name="T18" fmla="*/ 0 w 523"/>
                <a:gd name="T19" fmla="*/ 0 h 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3"/>
                <a:gd name="T31" fmla="*/ 0 h 862"/>
                <a:gd name="T32" fmla="*/ 523 w 523"/>
                <a:gd name="T33" fmla="*/ 862 h 8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3" h="862">
                  <a:moveTo>
                    <a:pt x="0" y="861"/>
                  </a:moveTo>
                  <a:lnTo>
                    <a:pt x="522" y="861"/>
                  </a:lnTo>
                  <a:lnTo>
                    <a:pt x="522" y="0"/>
                  </a:lnTo>
                  <a:lnTo>
                    <a:pt x="0" y="0"/>
                  </a:lnTo>
                  <a:lnTo>
                    <a:pt x="0" y="861"/>
                  </a:lnTo>
                  <a:close/>
                  <a:moveTo>
                    <a:pt x="24" y="824"/>
                  </a:moveTo>
                  <a:lnTo>
                    <a:pt x="496" y="824"/>
                  </a:lnTo>
                  <a:lnTo>
                    <a:pt x="496" y="37"/>
                  </a:lnTo>
                  <a:lnTo>
                    <a:pt x="24" y="37"/>
                  </a:lnTo>
                  <a:lnTo>
                    <a:pt x="24" y="824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5" name="Freeform 1422"/>
            <p:cNvSpPr>
              <a:spLocks/>
            </p:cNvSpPr>
            <p:nvPr/>
          </p:nvSpPr>
          <p:spPr bwMode="auto">
            <a:xfrm>
              <a:off x="83" y="138"/>
              <a:ext cx="107" cy="177"/>
            </a:xfrm>
            <a:custGeom>
              <a:avLst/>
              <a:gdLst>
                <a:gd name="T0" fmla="*/ 0 w 476"/>
                <a:gd name="T1" fmla="*/ 0 h 783"/>
                <a:gd name="T2" fmla="*/ 0 w 476"/>
                <a:gd name="T3" fmla="*/ 0 h 783"/>
                <a:gd name="T4" fmla="*/ 0 w 476"/>
                <a:gd name="T5" fmla="*/ 0 h 783"/>
                <a:gd name="T6" fmla="*/ 0 w 476"/>
                <a:gd name="T7" fmla="*/ 0 h 783"/>
                <a:gd name="T8" fmla="*/ 0 w 476"/>
                <a:gd name="T9" fmla="*/ 0 h 783"/>
                <a:gd name="T10" fmla="*/ 0 w 476"/>
                <a:gd name="T11" fmla="*/ 0 h 783"/>
                <a:gd name="T12" fmla="*/ 0 w 476"/>
                <a:gd name="T13" fmla="*/ 0 h 783"/>
                <a:gd name="T14" fmla="*/ 0 w 476"/>
                <a:gd name="T15" fmla="*/ 0 h 783"/>
                <a:gd name="T16" fmla="*/ 0 w 476"/>
                <a:gd name="T17" fmla="*/ 0 h 783"/>
                <a:gd name="T18" fmla="*/ 0 w 476"/>
                <a:gd name="T19" fmla="*/ 0 h 7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6"/>
                <a:gd name="T31" fmla="*/ 0 h 783"/>
                <a:gd name="T32" fmla="*/ 476 w 476"/>
                <a:gd name="T33" fmla="*/ 783 h 7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6" h="783">
                  <a:moveTo>
                    <a:pt x="0" y="782"/>
                  </a:moveTo>
                  <a:lnTo>
                    <a:pt x="475" y="782"/>
                  </a:lnTo>
                  <a:lnTo>
                    <a:pt x="475" y="0"/>
                  </a:lnTo>
                  <a:lnTo>
                    <a:pt x="0" y="0"/>
                  </a:lnTo>
                  <a:lnTo>
                    <a:pt x="0" y="782"/>
                  </a:lnTo>
                  <a:close/>
                  <a:moveTo>
                    <a:pt x="21" y="744"/>
                  </a:moveTo>
                  <a:lnTo>
                    <a:pt x="453" y="744"/>
                  </a:lnTo>
                  <a:lnTo>
                    <a:pt x="453" y="38"/>
                  </a:lnTo>
                  <a:lnTo>
                    <a:pt x="21" y="38"/>
                  </a:lnTo>
                  <a:lnTo>
                    <a:pt x="21" y="744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6" name="Freeform 1423"/>
            <p:cNvSpPr>
              <a:spLocks/>
            </p:cNvSpPr>
            <p:nvPr/>
          </p:nvSpPr>
          <p:spPr bwMode="auto">
            <a:xfrm>
              <a:off x="89" y="146"/>
              <a:ext cx="96" cy="159"/>
            </a:xfrm>
            <a:custGeom>
              <a:avLst/>
              <a:gdLst>
                <a:gd name="T0" fmla="*/ 0 w 429"/>
                <a:gd name="T1" fmla="*/ 0 h 706"/>
                <a:gd name="T2" fmla="*/ 0 w 429"/>
                <a:gd name="T3" fmla="*/ 0 h 706"/>
                <a:gd name="T4" fmla="*/ 0 w 429"/>
                <a:gd name="T5" fmla="*/ 0 h 706"/>
                <a:gd name="T6" fmla="*/ 0 w 429"/>
                <a:gd name="T7" fmla="*/ 0 h 706"/>
                <a:gd name="T8" fmla="*/ 0 w 429"/>
                <a:gd name="T9" fmla="*/ 0 h 706"/>
                <a:gd name="T10" fmla="*/ 0 w 429"/>
                <a:gd name="T11" fmla="*/ 0 h 706"/>
                <a:gd name="T12" fmla="*/ 0 w 429"/>
                <a:gd name="T13" fmla="*/ 0 h 706"/>
                <a:gd name="T14" fmla="*/ 0 w 429"/>
                <a:gd name="T15" fmla="*/ 0 h 706"/>
                <a:gd name="T16" fmla="*/ 0 w 429"/>
                <a:gd name="T17" fmla="*/ 0 h 706"/>
                <a:gd name="T18" fmla="*/ 0 w 429"/>
                <a:gd name="T19" fmla="*/ 0 h 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706"/>
                <a:gd name="T32" fmla="*/ 429 w 429"/>
                <a:gd name="T33" fmla="*/ 706 h 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706">
                  <a:moveTo>
                    <a:pt x="0" y="705"/>
                  </a:moveTo>
                  <a:lnTo>
                    <a:pt x="428" y="70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705"/>
                  </a:lnTo>
                  <a:close/>
                  <a:moveTo>
                    <a:pt x="25" y="663"/>
                  </a:moveTo>
                  <a:lnTo>
                    <a:pt x="402" y="663"/>
                  </a:lnTo>
                  <a:lnTo>
                    <a:pt x="402" y="39"/>
                  </a:lnTo>
                  <a:lnTo>
                    <a:pt x="25" y="39"/>
                  </a:lnTo>
                  <a:lnTo>
                    <a:pt x="25" y="66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" name="Freeform 1424"/>
            <p:cNvSpPr>
              <a:spLocks/>
            </p:cNvSpPr>
            <p:nvPr/>
          </p:nvSpPr>
          <p:spPr bwMode="auto">
            <a:xfrm>
              <a:off x="95" y="156"/>
              <a:ext cx="84" cy="140"/>
            </a:xfrm>
            <a:custGeom>
              <a:avLst/>
              <a:gdLst>
                <a:gd name="T0" fmla="*/ 0 w 377"/>
                <a:gd name="T1" fmla="*/ 0 h 622"/>
                <a:gd name="T2" fmla="*/ 0 w 377"/>
                <a:gd name="T3" fmla="*/ 0 h 622"/>
                <a:gd name="T4" fmla="*/ 0 w 377"/>
                <a:gd name="T5" fmla="*/ 0 h 622"/>
                <a:gd name="T6" fmla="*/ 0 w 377"/>
                <a:gd name="T7" fmla="*/ 0 h 622"/>
                <a:gd name="T8" fmla="*/ 0 w 377"/>
                <a:gd name="T9" fmla="*/ 0 h 622"/>
                <a:gd name="T10" fmla="*/ 0 w 377"/>
                <a:gd name="T11" fmla="*/ 0 h 622"/>
                <a:gd name="T12" fmla="*/ 0 w 377"/>
                <a:gd name="T13" fmla="*/ 0 h 622"/>
                <a:gd name="T14" fmla="*/ 0 w 377"/>
                <a:gd name="T15" fmla="*/ 0 h 622"/>
                <a:gd name="T16" fmla="*/ 0 w 377"/>
                <a:gd name="T17" fmla="*/ 0 h 622"/>
                <a:gd name="T18" fmla="*/ 0 w 377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7"/>
                <a:gd name="T31" fmla="*/ 0 h 622"/>
                <a:gd name="T32" fmla="*/ 377 w 377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7" h="622">
                  <a:moveTo>
                    <a:pt x="0" y="621"/>
                  </a:moveTo>
                  <a:lnTo>
                    <a:pt x="376" y="621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621"/>
                  </a:lnTo>
                  <a:close/>
                  <a:moveTo>
                    <a:pt x="29" y="577"/>
                  </a:moveTo>
                  <a:lnTo>
                    <a:pt x="348" y="577"/>
                  </a:lnTo>
                  <a:lnTo>
                    <a:pt x="348" y="46"/>
                  </a:lnTo>
                  <a:lnTo>
                    <a:pt x="29" y="46"/>
                  </a:lnTo>
                  <a:lnTo>
                    <a:pt x="29" y="577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" name="Freeform 1425"/>
            <p:cNvSpPr>
              <a:spLocks/>
            </p:cNvSpPr>
            <p:nvPr/>
          </p:nvSpPr>
          <p:spPr bwMode="auto">
            <a:xfrm>
              <a:off x="101" y="166"/>
              <a:ext cx="73" cy="120"/>
            </a:xfrm>
            <a:custGeom>
              <a:avLst/>
              <a:gdLst>
                <a:gd name="T0" fmla="*/ 0 w 326"/>
                <a:gd name="T1" fmla="*/ 0 h 532"/>
                <a:gd name="T2" fmla="*/ 0 w 326"/>
                <a:gd name="T3" fmla="*/ 0 h 532"/>
                <a:gd name="T4" fmla="*/ 0 w 326"/>
                <a:gd name="T5" fmla="*/ 0 h 532"/>
                <a:gd name="T6" fmla="*/ 0 w 326"/>
                <a:gd name="T7" fmla="*/ 0 h 532"/>
                <a:gd name="T8" fmla="*/ 0 w 326"/>
                <a:gd name="T9" fmla="*/ 0 h 532"/>
                <a:gd name="T10" fmla="*/ 0 w 326"/>
                <a:gd name="T11" fmla="*/ 0 h 532"/>
                <a:gd name="T12" fmla="*/ 0 w 326"/>
                <a:gd name="T13" fmla="*/ 0 h 532"/>
                <a:gd name="T14" fmla="*/ 0 w 326"/>
                <a:gd name="T15" fmla="*/ 0 h 532"/>
                <a:gd name="T16" fmla="*/ 0 w 326"/>
                <a:gd name="T17" fmla="*/ 0 h 532"/>
                <a:gd name="T18" fmla="*/ 0 w 326"/>
                <a:gd name="T19" fmla="*/ 0 h 5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532"/>
                <a:gd name="T32" fmla="*/ 326 w 326"/>
                <a:gd name="T33" fmla="*/ 532 h 5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532">
                  <a:moveTo>
                    <a:pt x="0" y="531"/>
                  </a:moveTo>
                  <a:lnTo>
                    <a:pt x="325" y="531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31"/>
                  </a:lnTo>
                  <a:close/>
                  <a:moveTo>
                    <a:pt x="27" y="483"/>
                  </a:moveTo>
                  <a:lnTo>
                    <a:pt x="297" y="483"/>
                  </a:lnTo>
                  <a:lnTo>
                    <a:pt x="297" y="48"/>
                  </a:lnTo>
                  <a:lnTo>
                    <a:pt x="27" y="48"/>
                  </a:lnTo>
                  <a:lnTo>
                    <a:pt x="27" y="48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" name="Freeform 1426"/>
            <p:cNvSpPr>
              <a:spLocks/>
            </p:cNvSpPr>
            <p:nvPr/>
          </p:nvSpPr>
          <p:spPr bwMode="auto">
            <a:xfrm>
              <a:off x="108" y="177"/>
              <a:ext cx="59" cy="97"/>
            </a:xfrm>
            <a:custGeom>
              <a:avLst/>
              <a:gdLst>
                <a:gd name="T0" fmla="*/ 0 w 266"/>
                <a:gd name="T1" fmla="*/ 0 h 432"/>
                <a:gd name="T2" fmla="*/ 0 w 266"/>
                <a:gd name="T3" fmla="*/ 0 h 432"/>
                <a:gd name="T4" fmla="*/ 0 w 266"/>
                <a:gd name="T5" fmla="*/ 0 h 432"/>
                <a:gd name="T6" fmla="*/ 0 w 266"/>
                <a:gd name="T7" fmla="*/ 0 h 432"/>
                <a:gd name="T8" fmla="*/ 0 w 266"/>
                <a:gd name="T9" fmla="*/ 0 h 432"/>
                <a:gd name="T10" fmla="*/ 0 w 266"/>
                <a:gd name="T11" fmla="*/ 0 h 432"/>
                <a:gd name="T12" fmla="*/ 0 w 266"/>
                <a:gd name="T13" fmla="*/ 0 h 432"/>
                <a:gd name="T14" fmla="*/ 0 w 266"/>
                <a:gd name="T15" fmla="*/ 0 h 432"/>
                <a:gd name="T16" fmla="*/ 0 w 266"/>
                <a:gd name="T17" fmla="*/ 0 h 432"/>
                <a:gd name="T18" fmla="*/ 0 w 266"/>
                <a:gd name="T19" fmla="*/ 0 h 4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32"/>
                <a:gd name="T32" fmla="*/ 266 w 266"/>
                <a:gd name="T33" fmla="*/ 432 h 4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32">
                  <a:moveTo>
                    <a:pt x="0" y="431"/>
                  </a:moveTo>
                  <a:lnTo>
                    <a:pt x="265" y="431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31"/>
                  </a:lnTo>
                  <a:close/>
                  <a:moveTo>
                    <a:pt x="30" y="381"/>
                  </a:moveTo>
                  <a:lnTo>
                    <a:pt x="233" y="381"/>
                  </a:lnTo>
                  <a:lnTo>
                    <a:pt x="233" y="49"/>
                  </a:lnTo>
                  <a:lnTo>
                    <a:pt x="30" y="49"/>
                  </a:lnTo>
                  <a:lnTo>
                    <a:pt x="30" y="38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" name="Freeform 1427"/>
            <p:cNvSpPr>
              <a:spLocks/>
            </p:cNvSpPr>
            <p:nvPr/>
          </p:nvSpPr>
          <p:spPr bwMode="auto">
            <a:xfrm>
              <a:off x="114" y="188"/>
              <a:ext cx="45" cy="76"/>
            </a:xfrm>
            <a:custGeom>
              <a:avLst/>
              <a:gdLst>
                <a:gd name="T0" fmla="*/ 0 w 203"/>
                <a:gd name="T1" fmla="*/ 0 h 341"/>
                <a:gd name="T2" fmla="*/ 0 w 203"/>
                <a:gd name="T3" fmla="*/ 0 h 341"/>
                <a:gd name="T4" fmla="*/ 0 w 203"/>
                <a:gd name="T5" fmla="*/ 0 h 341"/>
                <a:gd name="T6" fmla="*/ 0 w 203"/>
                <a:gd name="T7" fmla="*/ 0 h 341"/>
                <a:gd name="T8" fmla="*/ 0 w 203"/>
                <a:gd name="T9" fmla="*/ 0 h 341"/>
                <a:gd name="T10" fmla="*/ 0 w 203"/>
                <a:gd name="T11" fmla="*/ 0 h 341"/>
                <a:gd name="T12" fmla="*/ 0 w 203"/>
                <a:gd name="T13" fmla="*/ 0 h 341"/>
                <a:gd name="T14" fmla="*/ 0 w 203"/>
                <a:gd name="T15" fmla="*/ 0 h 341"/>
                <a:gd name="T16" fmla="*/ 0 w 203"/>
                <a:gd name="T17" fmla="*/ 0 h 341"/>
                <a:gd name="T18" fmla="*/ 0 w 203"/>
                <a:gd name="T19" fmla="*/ 0 h 3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3"/>
                <a:gd name="T31" fmla="*/ 0 h 341"/>
                <a:gd name="T32" fmla="*/ 203 w 203"/>
                <a:gd name="T33" fmla="*/ 341 h 3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3" h="341">
                  <a:moveTo>
                    <a:pt x="0" y="340"/>
                  </a:moveTo>
                  <a:lnTo>
                    <a:pt x="202" y="340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1" y="287"/>
                  </a:moveTo>
                  <a:lnTo>
                    <a:pt x="172" y="287"/>
                  </a:lnTo>
                  <a:lnTo>
                    <a:pt x="172" y="53"/>
                  </a:lnTo>
                  <a:lnTo>
                    <a:pt x="31" y="53"/>
                  </a:lnTo>
                  <a:lnTo>
                    <a:pt x="31" y="28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1" name="Freeform 1428"/>
            <p:cNvSpPr>
              <a:spLocks/>
            </p:cNvSpPr>
            <p:nvPr/>
          </p:nvSpPr>
          <p:spPr bwMode="auto">
            <a:xfrm>
              <a:off x="122" y="200"/>
              <a:ext cx="31" cy="52"/>
            </a:xfrm>
            <a:custGeom>
              <a:avLst/>
              <a:gdLst>
                <a:gd name="T0" fmla="*/ 0 w 142"/>
                <a:gd name="T1" fmla="*/ 0 h 232"/>
                <a:gd name="T2" fmla="*/ 0 w 142"/>
                <a:gd name="T3" fmla="*/ 0 h 232"/>
                <a:gd name="T4" fmla="*/ 0 w 142"/>
                <a:gd name="T5" fmla="*/ 0 h 232"/>
                <a:gd name="T6" fmla="*/ 0 w 142"/>
                <a:gd name="T7" fmla="*/ 0 h 232"/>
                <a:gd name="T8" fmla="*/ 0 w 142"/>
                <a:gd name="T9" fmla="*/ 0 h 232"/>
                <a:gd name="T10" fmla="*/ 0 w 142"/>
                <a:gd name="T11" fmla="*/ 0 h 232"/>
                <a:gd name="T12" fmla="*/ 0 w 142"/>
                <a:gd name="T13" fmla="*/ 0 h 232"/>
                <a:gd name="T14" fmla="*/ 0 w 142"/>
                <a:gd name="T15" fmla="*/ 0 h 232"/>
                <a:gd name="T16" fmla="*/ 0 w 142"/>
                <a:gd name="T17" fmla="*/ 0 h 232"/>
                <a:gd name="T18" fmla="*/ 0 w 142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2"/>
                <a:gd name="T31" fmla="*/ 0 h 232"/>
                <a:gd name="T32" fmla="*/ 142 w 142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2" h="232">
                  <a:moveTo>
                    <a:pt x="0" y="231"/>
                  </a:moveTo>
                  <a:lnTo>
                    <a:pt x="141" y="231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32" y="177"/>
                  </a:moveTo>
                  <a:lnTo>
                    <a:pt x="107" y="177"/>
                  </a:lnTo>
                  <a:lnTo>
                    <a:pt x="107" y="52"/>
                  </a:lnTo>
                  <a:lnTo>
                    <a:pt x="32" y="52"/>
                  </a:lnTo>
                  <a:lnTo>
                    <a:pt x="32" y="177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2" name="Freeform 1429"/>
            <p:cNvSpPr>
              <a:spLocks/>
            </p:cNvSpPr>
            <p:nvPr/>
          </p:nvSpPr>
          <p:spPr bwMode="auto">
            <a:xfrm>
              <a:off x="129" y="213"/>
              <a:ext cx="16" cy="26"/>
            </a:xfrm>
            <a:custGeom>
              <a:avLst/>
              <a:gdLst>
                <a:gd name="T0" fmla="*/ 0 w 73"/>
                <a:gd name="T1" fmla="*/ 0 h 121"/>
                <a:gd name="T2" fmla="*/ 0 w 73"/>
                <a:gd name="T3" fmla="*/ 0 h 121"/>
                <a:gd name="T4" fmla="*/ 0 w 73"/>
                <a:gd name="T5" fmla="*/ 0 h 121"/>
                <a:gd name="T6" fmla="*/ 0 w 73"/>
                <a:gd name="T7" fmla="*/ 0 h 121"/>
                <a:gd name="T8" fmla="*/ 0 w 73"/>
                <a:gd name="T9" fmla="*/ 0 h 121"/>
                <a:gd name="T10" fmla="*/ 0 w 73"/>
                <a:gd name="T11" fmla="*/ 0 h 121"/>
                <a:gd name="T12" fmla="*/ 0 w 73"/>
                <a:gd name="T13" fmla="*/ 0 h 121"/>
                <a:gd name="T14" fmla="*/ 0 w 73"/>
                <a:gd name="T15" fmla="*/ 0 h 121"/>
                <a:gd name="T16" fmla="*/ 0 w 73"/>
                <a:gd name="T17" fmla="*/ 0 h 121"/>
                <a:gd name="T18" fmla="*/ 0 w 73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"/>
                <a:gd name="T31" fmla="*/ 0 h 121"/>
                <a:gd name="T32" fmla="*/ 73 w 73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" h="121">
                  <a:moveTo>
                    <a:pt x="0" y="120"/>
                  </a:moveTo>
                  <a:lnTo>
                    <a:pt x="72" y="120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35" y="62"/>
                  </a:moveTo>
                  <a:lnTo>
                    <a:pt x="37" y="62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3" name="Freeform 1430"/>
            <p:cNvSpPr>
              <a:spLocks/>
            </p:cNvSpPr>
            <p:nvPr/>
          </p:nvSpPr>
          <p:spPr bwMode="auto">
            <a:xfrm>
              <a:off x="137" y="226"/>
              <a:ext cx="0" cy="0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0 h 6"/>
                <a:gd name="T4" fmla="*/ 0 w 5"/>
                <a:gd name="T5" fmla="*/ 0 h 6"/>
                <a:gd name="T6" fmla="*/ 0 w 5"/>
                <a:gd name="T7" fmla="*/ 0 h 6"/>
                <a:gd name="T8" fmla="*/ 0 w 5"/>
                <a:gd name="T9" fmla="*/ 0 h 6"/>
                <a:gd name="T10" fmla="*/ 0 w 5"/>
                <a:gd name="T11" fmla="*/ 0 h 6"/>
                <a:gd name="T12" fmla="*/ 0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5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4" y="5"/>
                  </a:move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4" name="AutoShape 1431"/>
            <p:cNvSpPr>
              <a:spLocks noChangeArrowheads="1"/>
            </p:cNvSpPr>
            <p:nvPr/>
          </p:nvSpPr>
          <p:spPr bwMode="auto">
            <a:xfrm>
              <a:off x="1" y="0"/>
              <a:ext cx="274" cy="451"/>
            </a:xfrm>
            <a:prstGeom prst="roundRect">
              <a:avLst>
                <a:gd name="adj" fmla="val 361"/>
              </a:avLst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5" name="Line 1432"/>
            <p:cNvSpPr>
              <a:spLocks noChangeShapeType="1"/>
            </p:cNvSpPr>
            <p:nvPr/>
          </p:nvSpPr>
          <p:spPr bwMode="auto">
            <a:xfrm>
              <a:off x="151" y="370"/>
              <a:ext cx="101" cy="2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Freeform 1433"/>
            <p:cNvSpPr>
              <a:spLocks/>
            </p:cNvSpPr>
            <p:nvPr/>
          </p:nvSpPr>
          <p:spPr bwMode="auto">
            <a:xfrm>
              <a:off x="206" y="38"/>
              <a:ext cx="12" cy="4"/>
            </a:xfrm>
            <a:custGeom>
              <a:avLst/>
              <a:gdLst>
                <a:gd name="T0" fmla="*/ 0 w 56"/>
                <a:gd name="T1" fmla="*/ 0 h 20"/>
                <a:gd name="T2" fmla="*/ 0 w 56"/>
                <a:gd name="T3" fmla="*/ 0 h 20"/>
                <a:gd name="T4" fmla="*/ 0 w 56"/>
                <a:gd name="T5" fmla="*/ 0 h 20"/>
                <a:gd name="T6" fmla="*/ 0 w 56"/>
                <a:gd name="T7" fmla="*/ 0 h 20"/>
                <a:gd name="T8" fmla="*/ 0 w 56"/>
                <a:gd name="T9" fmla="*/ 0 h 20"/>
                <a:gd name="T10" fmla="*/ 0 w 56"/>
                <a:gd name="T11" fmla="*/ 0 h 20"/>
                <a:gd name="T12" fmla="*/ 0 w 56"/>
                <a:gd name="T13" fmla="*/ 0 h 20"/>
                <a:gd name="T14" fmla="*/ 0 w 56"/>
                <a:gd name="T15" fmla="*/ 0 h 20"/>
                <a:gd name="T16" fmla="*/ 0 w 56"/>
                <a:gd name="T17" fmla="*/ 0 h 20"/>
                <a:gd name="T18" fmla="*/ 0 w 56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20"/>
                <a:gd name="T32" fmla="*/ 56 w 56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20">
                  <a:moveTo>
                    <a:pt x="0" y="19"/>
                  </a:moveTo>
                  <a:lnTo>
                    <a:pt x="55" y="19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9"/>
                  </a:lnTo>
                  <a:close/>
                  <a:moveTo>
                    <a:pt x="0" y="16"/>
                  </a:moveTo>
                  <a:lnTo>
                    <a:pt x="48" y="16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7" name="Freeform 1434"/>
            <p:cNvSpPr>
              <a:spLocks/>
            </p:cNvSpPr>
            <p:nvPr/>
          </p:nvSpPr>
          <p:spPr bwMode="auto">
            <a:xfrm>
              <a:off x="206" y="38"/>
              <a:ext cx="10" cy="3"/>
            </a:xfrm>
            <a:custGeom>
              <a:avLst/>
              <a:gdLst>
                <a:gd name="T0" fmla="*/ 0 w 47"/>
                <a:gd name="T1" fmla="*/ 0 h 16"/>
                <a:gd name="T2" fmla="*/ 0 w 47"/>
                <a:gd name="T3" fmla="*/ 0 h 16"/>
                <a:gd name="T4" fmla="*/ 0 w 47"/>
                <a:gd name="T5" fmla="*/ 0 h 16"/>
                <a:gd name="T6" fmla="*/ 0 w 47"/>
                <a:gd name="T7" fmla="*/ 0 h 16"/>
                <a:gd name="T8" fmla="*/ 0 w 47"/>
                <a:gd name="T9" fmla="*/ 0 h 16"/>
                <a:gd name="T10" fmla="*/ 0 w 47"/>
                <a:gd name="T11" fmla="*/ 0 h 16"/>
                <a:gd name="T12" fmla="*/ 0 w 47"/>
                <a:gd name="T13" fmla="*/ 0 h 16"/>
                <a:gd name="T14" fmla="*/ 0 w 47"/>
                <a:gd name="T15" fmla="*/ 0 h 16"/>
                <a:gd name="T16" fmla="*/ 0 w 47"/>
                <a:gd name="T17" fmla="*/ 0 h 16"/>
                <a:gd name="T18" fmla="*/ 0 w 47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16"/>
                <a:gd name="T32" fmla="*/ 47 w 47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16">
                  <a:moveTo>
                    <a:pt x="0" y="15"/>
                  </a:moveTo>
                  <a:lnTo>
                    <a:pt x="46" y="15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43" y="15"/>
                  </a:lnTo>
                  <a:lnTo>
                    <a:pt x="43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" name="Freeform 1435"/>
            <p:cNvSpPr>
              <a:spLocks/>
            </p:cNvSpPr>
            <p:nvPr/>
          </p:nvSpPr>
          <p:spPr bwMode="auto">
            <a:xfrm>
              <a:off x="207" y="38"/>
              <a:ext cx="9" cy="3"/>
            </a:xfrm>
            <a:custGeom>
              <a:avLst/>
              <a:gdLst>
                <a:gd name="T0" fmla="*/ 0 w 43"/>
                <a:gd name="T1" fmla="*/ 0 h 16"/>
                <a:gd name="T2" fmla="*/ 0 w 43"/>
                <a:gd name="T3" fmla="*/ 0 h 16"/>
                <a:gd name="T4" fmla="*/ 0 w 43"/>
                <a:gd name="T5" fmla="*/ 0 h 16"/>
                <a:gd name="T6" fmla="*/ 0 w 43"/>
                <a:gd name="T7" fmla="*/ 0 h 16"/>
                <a:gd name="T8" fmla="*/ 0 w 43"/>
                <a:gd name="T9" fmla="*/ 0 h 16"/>
                <a:gd name="T10" fmla="*/ 0 w 43"/>
                <a:gd name="T11" fmla="*/ 0 h 16"/>
                <a:gd name="T12" fmla="*/ 0 w 43"/>
                <a:gd name="T13" fmla="*/ 0 h 16"/>
                <a:gd name="T14" fmla="*/ 0 w 43"/>
                <a:gd name="T15" fmla="*/ 0 h 16"/>
                <a:gd name="T16" fmla="*/ 0 w 43"/>
                <a:gd name="T17" fmla="*/ 0 h 16"/>
                <a:gd name="T18" fmla="*/ 0 w 43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16"/>
                <a:gd name="T32" fmla="*/ 43 w 43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16">
                  <a:moveTo>
                    <a:pt x="0" y="15"/>
                  </a:moveTo>
                  <a:lnTo>
                    <a:pt x="42" y="1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0"/>
                  </a:moveTo>
                  <a:lnTo>
                    <a:pt x="40" y="10"/>
                  </a:lnTo>
                  <a:lnTo>
                    <a:pt x="40" y="0"/>
                  </a:lnTo>
                  <a:lnTo>
                    <a:pt x="2" y="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9" name="Freeform 1436"/>
            <p:cNvSpPr>
              <a:spLocks/>
            </p:cNvSpPr>
            <p:nvPr/>
          </p:nvSpPr>
          <p:spPr bwMode="auto">
            <a:xfrm>
              <a:off x="208" y="38"/>
              <a:ext cx="7" cy="3"/>
            </a:xfrm>
            <a:custGeom>
              <a:avLst/>
              <a:gdLst>
                <a:gd name="T0" fmla="*/ 0 w 35"/>
                <a:gd name="T1" fmla="*/ 0 h 16"/>
                <a:gd name="T2" fmla="*/ 0 w 35"/>
                <a:gd name="T3" fmla="*/ 0 h 16"/>
                <a:gd name="T4" fmla="*/ 0 w 35"/>
                <a:gd name="T5" fmla="*/ 0 h 16"/>
                <a:gd name="T6" fmla="*/ 0 w 35"/>
                <a:gd name="T7" fmla="*/ 0 h 16"/>
                <a:gd name="T8" fmla="*/ 0 w 35"/>
                <a:gd name="T9" fmla="*/ 0 h 16"/>
                <a:gd name="T10" fmla="*/ 0 w 35"/>
                <a:gd name="T11" fmla="*/ 0 h 16"/>
                <a:gd name="T12" fmla="*/ 0 w 35"/>
                <a:gd name="T13" fmla="*/ 0 h 16"/>
                <a:gd name="T14" fmla="*/ 0 w 35"/>
                <a:gd name="T15" fmla="*/ 0 h 16"/>
                <a:gd name="T16" fmla="*/ 0 w 35"/>
                <a:gd name="T17" fmla="*/ 0 h 16"/>
                <a:gd name="T18" fmla="*/ 0 w 35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16"/>
                <a:gd name="T32" fmla="*/ 35 w 35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16">
                  <a:moveTo>
                    <a:pt x="0" y="15"/>
                  </a:moveTo>
                  <a:lnTo>
                    <a:pt x="34" y="15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0" name="Freeform 1437"/>
            <p:cNvSpPr>
              <a:spLocks/>
            </p:cNvSpPr>
            <p:nvPr/>
          </p:nvSpPr>
          <p:spPr bwMode="auto">
            <a:xfrm>
              <a:off x="208" y="38"/>
              <a:ext cx="6" cy="3"/>
            </a:xfrm>
            <a:custGeom>
              <a:avLst/>
              <a:gdLst>
                <a:gd name="T0" fmla="*/ 0 w 31"/>
                <a:gd name="T1" fmla="*/ 0 h 16"/>
                <a:gd name="T2" fmla="*/ 0 w 31"/>
                <a:gd name="T3" fmla="*/ 0 h 16"/>
                <a:gd name="T4" fmla="*/ 0 w 31"/>
                <a:gd name="T5" fmla="*/ 0 h 16"/>
                <a:gd name="T6" fmla="*/ 0 w 31"/>
                <a:gd name="T7" fmla="*/ 0 h 16"/>
                <a:gd name="T8" fmla="*/ 0 w 31"/>
                <a:gd name="T9" fmla="*/ 0 h 16"/>
                <a:gd name="T10" fmla="*/ 0 w 31"/>
                <a:gd name="T11" fmla="*/ 0 h 16"/>
                <a:gd name="T12" fmla="*/ 0 w 31"/>
                <a:gd name="T13" fmla="*/ 0 h 16"/>
                <a:gd name="T14" fmla="*/ 0 w 31"/>
                <a:gd name="T15" fmla="*/ 0 h 16"/>
                <a:gd name="T16" fmla="*/ 0 w 31"/>
                <a:gd name="T17" fmla="*/ 0 h 16"/>
                <a:gd name="T18" fmla="*/ 0 w 31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16"/>
                <a:gd name="T32" fmla="*/ 31 w 3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16">
                  <a:moveTo>
                    <a:pt x="0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5"/>
                  </a:moveTo>
                  <a:lnTo>
                    <a:pt x="28" y="15"/>
                  </a:lnTo>
                  <a:lnTo>
                    <a:pt x="28" y="2"/>
                  </a:lnTo>
                  <a:lnTo>
                    <a:pt x="2" y="2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1" name="Freeform 1438"/>
            <p:cNvSpPr>
              <a:spLocks/>
            </p:cNvSpPr>
            <p:nvPr/>
          </p:nvSpPr>
          <p:spPr bwMode="auto">
            <a:xfrm>
              <a:off x="209" y="39"/>
              <a:ext cx="4" cy="2"/>
            </a:xfrm>
            <a:custGeom>
              <a:avLst/>
              <a:gdLst>
                <a:gd name="T0" fmla="*/ 0 w 22"/>
                <a:gd name="T1" fmla="*/ 0 h 12"/>
                <a:gd name="T2" fmla="*/ 0 w 22"/>
                <a:gd name="T3" fmla="*/ 0 h 12"/>
                <a:gd name="T4" fmla="*/ 0 w 22"/>
                <a:gd name="T5" fmla="*/ 0 h 12"/>
                <a:gd name="T6" fmla="*/ 0 w 22"/>
                <a:gd name="T7" fmla="*/ 0 h 12"/>
                <a:gd name="T8" fmla="*/ 0 w 22"/>
                <a:gd name="T9" fmla="*/ 0 h 12"/>
                <a:gd name="T10" fmla="*/ 0 w 22"/>
                <a:gd name="T11" fmla="*/ 0 h 12"/>
                <a:gd name="T12" fmla="*/ 0 w 22"/>
                <a:gd name="T13" fmla="*/ 0 h 12"/>
                <a:gd name="T14" fmla="*/ 0 w 22"/>
                <a:gd name="T15" fmla="*/ 0 h 12"/>
                <a:gd name="T16" fmla="*/ 0 w 22"/>
                <a:gd name="T17" fmla="*/ 0 h 12"/>
                <a:gd name="T18" fmla="*/ 0 w 22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12"/>
                <a:gd name="T32" fmla="*/ 22 w 2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12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1"/>
                  </a:lnTo>
                  <a:close/>
                  <a:moveTo>
                    <a:pt x="3" y="7"/>
                  </a:moveTo>
                  <a:lnTo>
                    <a:pt x="17" y="7"/>
                  </a:lnTo>
                  <a:lnTo>
                    <a:pt x="17" y="0"/>
                  </a:lnTo>
                  <a:lnTo>
                    <a:pt x="3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2" name="Freeform 1439"/>
            <p:cNvSpPr>
              <a:spLocks/>
            </p:cNvSpPr>
            <p:nvPr/>
          </p:nvSpPr>
          <p:spPr bwMode="auto">
            <a:xfrm>
              <a:off x="210" y="39"/>
              <a:ext cx="3" cy="1"/>
            </a:xfrm>
            <a:custGeom>
              <a:avLst/>
              <a:gdLst>
                <a:gd name="T0" fmla="*/ 0 w 18"/>
                <a:gd name="T1" fmla="*/ 0 h 7"/>
                <a:gd name="T2" fmla="*/ 0 w 18"/>
                <a:gd name="T3" fmla="*/ 0 h 7"/>
                <a:gd name="T4" fmla="*/ 0 w 18"/>
                <a:gd name="T5" fmla="*/ 0 h 7"/>
                <a:gd name="T6" fmla="*/ 0 w 18"/>
                <a:gd name="T7" fmla="*/ 0 h 7"/>
                <a:gd name="T8" fmla="*/ 0 w 18"/>
                <a:gd name="T9" fmla="*/ 0 h 7"/>
                <a:gd name="T10" fmla="*/ 0 w 18"/>
                <a:gd name="T11" fmla="*/ 0 h 7"/>
                <a:gd name="T12" fmla="*/ 0 w 18"/>
                <a:gd name="T13" fmla="*/ 0 h 7"/>
                <a:gd name="T14" fmla="*/ 0 w 18"/>
                <a:gd name="T15" fmla="*/ 0 h 7"/>
                <a:gd name="T16" fmla="*/ 0 w 18"/>
                <a:gd name="T17" fmla="*/ 0 h 7"/>
                <a:gd name="T18" fmla="*/ 0 w 18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7"/>
                <a:gd name="T32" fmla="*/ 18 w 18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7">
                  <a:moveTo>
                    <a:pt x="0" y="6"/>
                  </a:moveTo>
                  <a:lnTo>
                    <a:pt x="17" y="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2" y="6"/>
                  </a:moveTo>
                  <a:lnTo>
                    <a:pt x="14" y="6"/>
                  </a:lnTo>
                  <a:lnTo>
                    <a:pt x="14" y="0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3" name="Freeform 1440"/>
            <p:cNvSpPr>
              <a:spLocks/>
            </p:cNvSpPr>
            <p:nvPr/>
          </p:nvSpPr>
          <p:spPr bwMode="auto">
            <a:xfrm>
              <a:off x="210" y="39"/>
              <a:ext cx="1" cy="1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0 h 7"/>
                <a:gd name="T4" fmla="*/ 0 w 10"/>
                <a:gd name="T5" fmla="*/ 0 h 7"/>
                <a:gd name="T6" fmla="*/ 0 w 10"/>
                <a:gd name="T7" fmla="*/ 0 h 7"/>
                <a:gd name="T8" fmla="*/ 0 w 10"/>
                <a:gd name="T9" fmla="*/ 0 h 7"/>
                <a:gd name="T10" fmla="*/ 0 w 10"/>
                <a:gd name="T11" fmla="*/ 0 h 7"/>
                <a:gd name="T12" fmla="*/ 0 w 10"/>
                <a:gd name="T13" fmla="*/ 0 h 7"/>
                <a:gd name="T14" fmla="*/ 0 w 10"/>
                <a:gd name="T15" fmla="*/ 0 h 7"/>
                <a:gd name="T16" fmla="*/ 0 w 10"/>
                <a:gd name="T17" fmla="*/ 0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0" y="6"/>
                  </a:moveTo>
                  <a:lnTo>
                    <a:pt x="9" y="6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3" y="6"/>
                  </a:moveTo>
                  <a:lnTo>
                    <a:pt x="5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4" name="Freeform 1441"/>
            <p:cNvSpPr>
              <a:spLocks/>
            </p:cNvSpPr>
            <p:nvPr/>
          </p:nvSpPr>
          <p:spPr bwMode="auto">
            <a:xfrm>
              <a:off x="210" y="39"/>
              <a:ext cx="0" cy="1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0 h 7"/>
                <a:gd name="T4" fmla="*/ 0 w 5"/>
                <a:gd name="T5" fmla="*/ 0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0 h 7"/>
                <a:gd name="T12" fmla="*/ 0 w 5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7"/>
                <a:gd name="T23" fmla="*/ 0 w 5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7">
                  <a:moveTo>
                    <a:pt x="0" y="6"/>
                  </a:moveTo>
                  <a:lnTo>
                    <a:pt x="4" y="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4" y="6"/>
                  </a:move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" name="AutoShape 1442"/>
            <p:cNvSpPr>
              <a:spLocks noChangeArrowheads="1"/>
            </p:cNvSpPr>
            <p:nvPr/>
          </p:nvSpPr>
          <p:spPr bwMode="auto">
            <a:xfrm>
              <a:off x="1" y="414"/>
              <a:ext cx="274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6" name="AutoShape 1443"/>
            <p:cNvSpPr>
              <a:spLocks noChangeArrowheads="1"/>
            </p:cNvSpPr>
            <p:nvPr/>
          </p:nvSpPr>
          <p:spPr bwMode="auto">
            <a:xfrm>
              <a:off x="1" y="13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7" name="AutoShape 1444"/>
            <p:cNvSpPr>
              <a:spLocks noChangeArrowheads="1"/>
            </p:cNvSpPr>
            <p:nvPr/>
          </p:nvSpPr>
          <p:spPr bwMode="auto">
            <a:xfrm>
              <a:off x="1" y="163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8" name="AutoShape 1445"/>
            <p:cNvSpPr>
              <a:spLocks noChangeArrowheads="1"/>
            </p:cNvSpPr>
            <p:nvPr/>
          </p:nvSpPr>
          <p:spPr bwMode="auto">
            <a:xfrm>
              <a:off x="1" y="191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9" name="AutoShape 1446"/>
            <p:cNvSpPr>
              <a:spLocks noChangeArrowheads="1"/>
            </p:cNvSpPr>
            <p:nvPr/>
          </p:nvSpPr>
          <p:spPr bwMode="auto">
            <a:xfrm>
              <a:off x="1" y="21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0" name="AutoShape 1447"/>
            <p:cNvSpPr>
              <a:spLocks noChangeArrowheads="1"/>
            </p:cNvSpPr>
            <p:nvPr/>
          </p:nvSpPr>
          <p:spPr bwMode="auto">
            <a:xfrm>
              <a:off x="1" y="247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1" name="AutoShape 1448"/>
            <p:cNvSpPr>
              <a:spLocks noChangeArrowheads="1"/>
            </p:cNvSpPr>
            <p:nvPr/>
          </p:nvSpPr>
          <p:spPr bwMode="auto">
            <a:xfrm>
              <a:off x="1" y="274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2" name="AutoShape 1449"/>
            <p:cNvSpPr>
              <a:spLocks noChangeArrowheads="1"/>
            </p:cNvSpPr>
            <p:nvPr/>
          </p:nvSpPr>
          <p:spPr bwMode="auto">
            <a:xfrm>
              <a:off x="1" y="302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3" name="AutoShape 1450"/>
            <p:cNvSpPr>
              <a:spLocks noChangeArrowheads="1"/>
            </p:cNvSpPr>
            <p:nvPr/>
          </p:nvSpPr>
          <p:spPr bwMode="auto">
            <a:xfrm>
              <a:off x="1" y="329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4" name="AutoShape 1451"/>
            <p:cNvSpPr>
              <a:spLocks noChangeArrowheads="1"/>
            </p:cNvSpPr>
            <p:nvPr/>
          </p:nvSpPr>
          <p:spPr bwMode="auto">
            <a:xfrm>
              <a:off x="1" y="35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5" name="AutoShape 1452"/>
            <p:cNvSpPr>
              <a:spLocks noChangeArrowheads="1"/>
            </p:cNvSpPr>
            <p:nvPr/>
          </p:nvSpPr>
          <p:spPr bwMode="auto">
            <a:xfrm>
              <a:off x="1" y="38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6" name="Freeform 1453"/>
            <p:cNvSpPr>
              <a:spLocks/>
            </p:cNvSpPr>
            <p:nvPr/>
          </p:nvSpPr>
          <p:spPr bwMode="auto">
            <a:xfrm>
              <a:off x="17" y="7"/>
              <a:ext cx="229" cy="353"/>
            </a:xfrm>
            <a:custGeom>
              <a:avLst/>
              <a:gdLst>
                <a:gd name="T0" fmla="*/ 0 w 1014"/>
                <a:gd name="T1" fmla="*/ 1 h 1562"/>
                <a:gd name="T2" fmla="*/ 1 w 1014"/>
                <a:gd name="T3" fmla="*/ 1 h 1562"/>
                <a:gd name="T4" fmla="*/ 1 w 1014"/>
                <a:gd name="T5" fmla="*/ 0 h 1562"/>
                <a:gd name="T6" fmla="*/ 0 w 1014"/>
                <a:gd name="T7" fmla="*/ 0 h 1562"/>
                <a:gd name="T8" fmla="*/ 0 w 1014"/>
                <a:gd name="T9" fmla="*/ 1 h 1562"/>
                <a:gd name="T10" fmla="*/ 0 w 1014"/>
                <a:gd name="T11" fmla="*/ 1 h 1562"/>
                <a:gd name="T12" fmla="*/ 1 w 1014"/>
                <a:gd name="T13" fmla="*/ 1 h 1562"/>
                <a:gd name="T14" fmla="*/ 1 w 1014"/>
                <a:gd name="T15" fmla="*/ 0 h 1562"/>
                <a:gd name="T16" fmla="*/ 0 w 1014"/>
                <a:gd name="T17" fmla="*/ 0 h 1562"/>
                <a:gd name="T18" fmla="*/ 0 w 1014"/>
                <a:gd name="T19" fmla="*/ 1 h 15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4"/>
                <a:gd name="T31" fmla="*/ 0 h 1562"/>
                <a:gd name="T32" fmla="*/ 1014 w 1014"/>
                <a:gd name="T33" fmla="*/ 1562 h 15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4" h="1562">
                  <a:moveTo>
                    <a:pt x="0" y="1561"/>
                  </a:moveTo>
                  <a:lnTo>
                    <a:pt x="1013" y="1561"/>
                  </a:lnTo>
                  <a:lnTo>
                    <a:pt x="1013" y="0"/>
                  </a:lnTo>
                  <a:lnTo>
                    <a:pt x="0" y="0"/>
                  </a:lnTo>
                  <a:lnTo>
                    <a:pt x="0" y="1561"/>
                  </a:lnTo>
                  <a:close/>
                  <a:moveTo>
                    <a:pt x="9" y="1544"/>
                  </a:moveTo>
                  <a:lnTo>
                    <a:pt x="999" y="1544"/>
                  </a:lnTo>
                  <a:lnTo>
                    <a:pt x="999" y="13"/>
                  </a:lnTo>
                  <a:lnTo>
                    <a:pt x="9" y="13"/>
                  </a:lnTo>
                  <a:lnTo>
                    <a:pt x="9" y="1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7" name="Freeform 1454"/>
            <p:cNvSpPr>
              <a:spLocks/>
            </p:cNvSpPr>
            <p:nvPr/>
          </p:nvSpPr>
          <p:spPr bwMode="auto">
            <a:xfrm>
              <a:off x="18" y="10"/>
              <a:ext cx="224" cy="346"/>
            </a:xfrm>
            <a:custGeom>
              <a:avLst/>
              <a:gdLst>
                <a:gd name="T0" fmla="*/ 0 w 994"/>
                <a:gd name="T1" fmla="*/ 1 h 1529"/>
                <a:gd name="T2" fmla="*/ 0 w 994"/>
                <a:gd name="T3" fmla="*/ 1 h 1529"/>
                <a:gd name="T4" fmla="*/ 0 w 994"/>
                <a:gd name="T5" fmla="*/ 0 h 1529"/>
                <a:gd name="T6" fmla="*/ 0 w 994"/>
                <a:gd name="T7" fmla="*/ 0 h 1529"/>
                <a:gd name="T8" fmla="*/ 0 w 994"/>
                <a:gd name="T9" fmla="*/ 1 h 1529"/>
                <a:gd name="T10" fmla="*/ 0 w 994"/>
                <a:gd name="T11" fmla="*/ 1 h 1529"/>
                <a:gd name="T12" fmla="*/ 0 w 994"/>
                <a:gd name="T13" fmla="*/ 1 h 1529"/>
                <a:gd name="T14" fmla="*/ 0 w 994"/>
                <a:gd name="T15" fmla="*/ 0 h 1529"/>
                <a:gd name="T16" fmla="*/ 0 w 994"/>
                <a:gd name="T17" fmla="*/ 0 h 1529"/>
                <a:gd name="T18" fmla="*/ 0 w 994"/>
                <a:gd name="T19" fmla="*/ 1 h 15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94"/>
                <a:gd name="T31" fmla="*/ 0 h 1529"/>
                <a:gd name="T32" fmla="*/ 994 w 994"/>
                <a:gd name="T33" fmla="*/ 1529 h 15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94" h="1529">
                  <a:moveTo>
                    <a:pt x="0" y="1528"/>
                  </a:moveTo>
                  <a:lnTo>
                    <a:pt x="993" y="1528"/>
                  </a:lnTo>
                  <a:lnTo>
                    <a:pt x="993" y="0"/>
                  </a:lnTo>
                  <a:lnTo>
                    <a:pt x="0" y="0"/>
                  </a:lnTo>
                  <a:lnTo>
                    <a:pt x="0" y="1528"/>
                  </a:lnTo>
                  <a:close/>
                  <a:moveTo>
                    <a:pt x="9" y="1513"/>
                  </a:moveTo>
                  <a:lnTo>
                    <a:pt x="984" y="1513"/>
                  </a:lnTo>
                  <a:lnTo>
                    <a:pt x="984" y="14"/>
                  </a:lnTo>
                  <a:lnTo>
                    <a:pt x="9" y="14"/>
                  </a:lnTo>
                  <a:lnTo>
                    <a:pt x="9" y="151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" name="Freeform 1455"/>
            <p:cNvSpPr>
              <a:spLocks/>
            </p:cNvSpPr>
            <p:nvPr/>
          </p:nvSpPr>
          <p:spPr bwMode="auto">
            <a:xfrm>
              <a:off x="21" y="14"/>
              <a:ext cx="219" cy="339"/>
            </a:xfrm>
            <a:custGeom>
              <a:avLst/>
              <a:gdLst>
                <a:gd name="T0" fmla="*/ 0 w 972"/>
                <a:gd name="T1" fmla="*/ 1 h 1499"/>
                <a:gd name="T2" fmla="*/ 0 w 972"/>
                <a:gd name="T3" fmla="*/ 1 h 1499"/>
                <a:gd name="T4" fmla="*/ 0 w 972"/>
                <a:gd name="T5" fmla="*/ 0 h 1499"/>
                <a:gd name="T6" fmla="*/ 0 w 972"/>
                <a:gd name="T7" fmla="*/ 0 h 1499"/>
                <a:gd name="T8" fmla="*/ 0 w 972"/>
                <a:gd name="T9" fmla="*/ 1 h 1499"/>
                <a:gd name="T10" fmla="*/ 0 w 972"/>
                <a:gd name="T11" fmla="*/ 1 h 1499"/>
                <a:gd name="T12" fmla="*/ 0 w 972"/>
                <a:gd name="T13" fmla="*/ 1 h 1499"/>
                <a:gd name="T14" fmla="*/ 0 w 972"/>
                <a:gd name="T15" fmla="*/ 0 h 1499"/>
                <a:gd name="T16" fmla="*/ 0 w 972"/>
                <a:gd name="T17" fmla="*/ 0 h 1499"/>
                <a:gd name="T18" fmla="*/ 0 w 972"/>
                <a:gd name="T19" fmla="*/ 1 h 14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2"/>
                <a:gd name="T31" fmla="*/ 0 h 1499"/>
                <a:gd name="T32" fmla="*/ 972 w 972"/>
                <a:gd name="T33" fmla="*/ 1499 h 14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2" h="1499">
                  <a:moveTo>
                    <a:pt x="0" y="1498"/>
                  </a:moveTo>
                  <a:lnTo>
                    <a:pt x="971" y="1498"/>
                  </a:lnTo>
                  <a:lnTo>
                    <a:pt x="971" y="0"/>
                  </a:lnTo>
                  <a:lnTo>
                    <a:pt x="0" y="0"/>
                  </a:lnTo>
                  <a:lnTo>
                    <a:pt x="0" y="1498"/>
                  </a:lnTo>
                  <a:close/>
                  <a:moveTo>
                    <a:pt x="10" y="1483"/>
                  </a:moveTo>
                  <a:lnTo>
                    <a:pt x="960" y="1483"/>
                  </a:lnTo>
                  <a:lnTo>
                    <a:pt x="960" y="14"/>
                  </a:lnTo>
                  <a:lnTo>
                    <a:pt x="10" y="14"/>
                  </a:lnTo>
                  <a:lnTo>
                    <a:pt x="10" y="1483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" name="Freeform 1456"/>
            <p:cNvSpPr>
              <a:spLocks/>
            </p:cNvSpPr>
            <p:nvPr/>
          </p:nvSpPr>
          <p:spPr bwMode="auto">
            <a:xfrm>
              <a:off x="23" y="17"/>
              <a:ext cx="215" cy="332"/>
            </a:xfrm>
            <a:custGeom>
              <a:avLst/>
              <a:gdLst>
                <a:gd name="T0" fmla="*/ 0 w 954"/>
                <a:gd name="T1" fmla="*/ 1 h 1468"/>
                <a:gd name="T2" fmla="*/ 0 w 954"/>
                <a:gd name="T3" fmla="*/ 1 h 1468"/>
                <a:gd name="T4" fmla="*/ 0 w 954"/>
                <a:gd name="T5" fmla="*/ 0 h 1468"/>
                <a:gd name="T6" fmla="*/ 0 w 954"/>
                <a:gd name="T7" fmla="*/ 0 h 1468"/>
                <a:gd name="T8" fmla="*/ 0 w 954"/>
                <a:gd name="T9" fmla="*/ 1 h 1468"/>
                <a:gd name="T10" fmla="*/ 0 w 954"/>
                <a:gd name="T11" fmla="*/ 1 h 1468"/>
                <a:gd name="T12" fmla="*/ 0 w 954"/>
                <a:gd name="T13" fmla="*/ 1 h 1468"/>
                <a:gd name="T14" fmla="*/ 0 w 954"/>
                <a:gd name="T15" fmla="*/ 0 h 1468"/>
                <a:gd name="T16" fmla="*/ 0 w 954"/>
                <a:gd name="T17" fmla="*/ 0 h 1468"/>
                <a:gd name="T18" fmla="*/ 0 w 954"/>
                <a:gd name="T19" fmla="*/ 1 h 14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4"/>
                <a:gd name="T31" fmla="*/ 0 h 1468"/>
                <a:gd name="T32" fmla="*/ 954 w 954"/>
                <a:gd name="T33" fmla="*/ 1468 h 14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4" h="1468">
                  <a:moveTo>
                    <a:pt x="0" y="1467"/>
                  </a:moveTo>
                  <a:lnTo>
                    <a:pt x="953" y="1467"/>
                  </a:lnTo>
                  <a:lnTo>
                    <a:pt x="953" y="0"/>
                  </a:lnTo>
                  <a:lnTo>
                    <a:pt x="0" y="0"/>
                  </a:lnTo>
                  <a:lnTo>
                    <a:pt x="0" y="1467"/>
                  </a:lnTo>
                  <a:close/>
                  <a:moveTo>
                    <a:pt x="9" y="1452"/>
                  </a:moveTo>
                  <a:lnTo>
                    <a:pt x="945" y="1452"/>
                  </a:lnTo>
                  <a:lnTo>
                    <a:pt x="945" y="14"/>
                  </a:lnTo>
                  <a:lnTo>
                    <a:pt x="9" y="14"/>
                  </a:lnTo>
                  <a:lnTo>
                    <a:pt x="9" y="1452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0" name="Freeform 1457"/>
            <p:cNvSpPr>
              <a:spLocks/>
            </p:cNvSpPr>
            <p:nvPr/>
          </p:nvSpPr>
          <p:spPr bwMode="auto">
            <a:xfrm>
              <a:off x="25" y="21"/>
              <a:ext cx="211" cy="325"/>
            </a:xfrm>
            <a:custGeom>
              <a:avLst/>
              <a:gdLst>
                <a:gd name="T0" fmla="*/ 0 w 933"/>
                <a:gd name="T1" fmla="*/ 1 h 1437"/>
                <a:gd name="T2" fmla="*/ 0 w 933"/>
                <a:gd name="T3" fmla="*/ 1 h 1437"/>
                <a:gd name="T4" fmla="*/ 0 w 933"/>
                <a:gd name="T5" fmla="*/ 0 h 1437"/>
                <a:gd name="T6" fmla="*/ 0 w 933"/>
                <a:gd name="T7" fmla="*/ 0 h 1437"/>
                <a:gd name="T8" fmla="*/ 0 w 933"/>
                <a:gd name="T9" fmla="*/ 1 h 1437"/>
                <a:gd name="T10" fmla="*/ 0 w 933"/>
                <a:gd name="T11" fmla="*/ 1 h 1437"/>
                <a:gd name="T12" fmla="*/ 0 w 933"/>
                <a:gd name="T13" fmla="*/ 1 h 1437"/>
                <a:gd name="T14" fmla="*/ 0 w 933"/>
                <a:gd name="T15" fmla="*/ 0 h 1437"/>
                <a:gd name="T16" fmla="*/ 0 w 933"/>
                <a:gd name="T17" fmla="*/ 0 h 1437"/>
                <a:gd name="T18" fmla="*/ 0 w 933"/>
                <a:gd name="T19" fmla="*/ 1 h 1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437"/>
                <a:gd name="T32" fmla="*/ 933 w 933"/>
                <a:gd name="T33" fmla="*/ 1437 h 1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437">
                  <a:moveTo>
                    <a:pt x="0" y="1436"/>
                  </a:moveTo>
                  <a:lnTo>
                    <a:pt x="932" y="1436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436"/>
                  </a:lnTo>
                  <a:close/>
                  <a:moveTo>
                    <a:pt x="9" y="1422"/>
                  </a:moveTo>
                  <a:lnTo>
                    <a:pt x="921" y="1422"/>
                  </a:lnTo>
                  <a:lnTo>
                    <a:pt x="921" y="13"/>
                  </a:lnTo>
                  <a:lnTo>
                    <a:pt x="9" y="13"/>
                  </a:lnTo>
                  <a:lnTo>
                    <a:pt x="9" y="1422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1" name="Freeform 1458"/>
            <p:cNvSpPr>
              <a:spLocks/>
            </p:cNvSpPr>
            <p:nvPr/>
          </p:nvSpPr>
          <p:spPr bwMode="auto">
            <a:xfrm>
              <a:off x="27" y="24"/>
              <a:ext cx="207" cy="318"/>
            </a:xfrm>
            <a:custGeom>
              <a:avLst/>
              <a:gdLst>
                <a:gd name="T0" fmla="*/ 0 w 916"/>
                <a:gd name="T1" fmla="*/ 1 h 1408"/>
                <a:gd name="T2" fmla="*/ 0 w 916"/>
                <a:gd name="T3" fmla="*/ 1 h 1408"/>
                <a:gd name="T4" fmla="*/ 0 w 916"/>
                <a:gd name="T5" fmla="*/ 0 h 1408"/>
                <a:gd name="T6" fmla="*/ 0 w 916"/>
                <a:gd name="T7" fmla="*/ 0 h 1408"/>
                <a:gd name="T8" fmla="*/ 0 w 916"/>
                <a:gd name="T9" fmla="*/ 1 h 1408"/>
                <a:gd name="T10" fmla="*/ 0 w 916"/>
                <a:gd name="T11" fmla="*/ 1 h 1408"/>
                <a:gd name="T12" fmla="*/ 0 w 916"/>
                <a:gd name="T13" fmla="*/ 1 h 1408"/>
                <a:gd name="T14" fmla="*/ 0 w 916"/>
                <a:gd name="T15" fmla="*/ 0 h 1408"/>
                <a:gd name="T16" fmla="*/ 0 w 916"/>
                <a:gd name="T17" fmla="*/ 0 h 1408"/>
                <a:gd name="T18" fmla="*/ 0 w 916"/>
                <a:gd name="T19" fmla="*/ 1 h 14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6"/>
                <a:gd name="T31" fmla="*/ 0 h 1408"/>
                <a:gd name="T32" fmla="*/ 916 w 916"/>
                <a:gd name="T33" fmla="*/ 1408 h 14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6" h="1408">
                  <a:moveTo>
                    <a:pt x="0" y="1407"/>
                  </a:moveTo>
                  <a:lnTo>
                    <a:pt x="915" y="1407"/>
                  </a:lnTo>
                  <a:lnTo>
                    <a:pt x="915" y="0"/>
                  </a:lnTo>
                  <a:lnTo>
                    <a:pt x="0" y="0"/>
                  </a:lnTo>
                  <a:lnTo>
                    <a:pt x="0" y="1407"/>
                  </a:lnTo>
                  <a:close/>
                  <a:moveTo>
                    <a:pt x="9" y="1392"/>
                  </a:moveTo>
                  <a:lnTo>
                    <a:pt x="906" y="1392"/>
                  </a:lnTo>
                  <a:lnTo>
                    <a:pt x="906" y="13"/>
                  </a:lnTo>
                  <a:lnTo>
                    <a:pt x="9" y="13"/>
                  </a:lnTo>
                  <a:lnTo>
                    <a:pt x="9" y="1392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2" name="Freeform 1459"/>
            <p:cNvSpPr>
              <a:spLocks/>
            </p:cNvSpPr>
            <p:nvPr/>
          </p:nvSpPr>
          <p:spPr bwMode="auto">
            <a:xfrm>
              <a:off x="30" y="27"/>
              <a:ext cx="202" cy="312"/>
            </a:xfrm>
            <a:custGeom>
              <a:avLst/>
              <a:gdLst>
                <a:gd name="T0" fmla="*/ 0 w 894"/>
                <a:gd name="T1" fmla="*/ 1 h 1379"/>
                <a:gd name="T2" fmla="*/ 0 w 894"/>
                <a:gd name="T3" fmla="*/ 1 h 1379"/>
                <a:gd name="T4" fmla="*/ 0 w 894"/>
                <a:gd name="T5" fmla="*/ 0 h 1379"/>
                <a:gd name="T6" fmla="*/ 0 w 894"/>
                <a:gd name="T7" fmla="*/ 0 h 1379"/>
                <a:gd name="T8" fmla="*/ 0 w 894"/>
                <a:gd name="T9" fmla="*/ 1 h 1379"/>
                <a:gd name="T10" fmla="*/ 0 w 894"/>
                <a:gd name="T11" fmla="*/ 1 h 1379"/>
                <a:gd name="T12" fmla="*/ 0 w 894"/>
                <a:gd name="T13" fmla="*/ 1 h 1379"/>
                <a:gd name="T14" fmla="*/ 0 w 894"/>
                <a:gd name="T15" fmla="*/ 0 h 1379"/>
                <a:gd name="T16" fmla="*/ 0 w 894"/>
                <a:gd name="T17" fmla="*/ 0 h 1379"/>
                <a:gd name="T18" fmla="*/ 0 w 894"/>
                <a:gd name="T19" fmla="*/ 1 h 13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4"/>
                <a:gd name="T31" fmla="*/ 0 h 1379"/>
                <a:gd name="T32" fmla="*/ 894 w 894"/>
                <a:gd name="T33" fmla="*/ 1379 h 13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4" h="1379">
                  <a:moveTo>
                    <a:pt x="0" y="1378"/>
                  </a:moveTo>
                  <a:lnTo>
                    <a:pt x="893" y="1378"/>
                  </a:lnTo>
                  <a:lnTo>
                    <a:pt x="893" y="0"/>
                  </a:lnTo>
                  <a:lnTo>
                    <a:pt x="0" y="0"/>
                  </a:lnTo>
                  <a:lnTo>
                    <a:pt x="0" y="1378"/>
                  </a:lnTo>
                  <a:close/>
                  <a:moveTo>
                    <a:pt x="10" y="1363"/>
                  </a:moveTo>
                  <a:lnTo>
                    <a:pt x="883" y="1363"/>
                  </a:lnTo>
                  <a:lnTo>
                    <a:pt x="883" y="14"/>
                  </a:lnTo>
                  <a:lnTo>
                    <a:pt x="10" y="14"/>
                  </a:lnTo>
                  <a:lnTo>
                    <a:pt x="10" y="1363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" name="Freeform 1460"/>
            <p:cNvSpPr>
              <a:spLocks/>
            </p:cNvSpPr>
            <p:nvPr/>
          </p:nvSpPr>
          <p:spPr bwMode="auto">
            <a:xfrm>
              <a:off x="32" y="31"/>
              <a:ext cx="198" cy="305"/>
            </a:xfrm>
            <a:custGeom>
              <a:avLst/>
              <a:gdLst>
                <a:gd name="T0" fmla="*/ 0 w 877"/>
                <a:gd name="T1" fmla="*/ 1 h 1348"/>
                <a:gd name="T2" fmla="*/ 0 w 877"/>
                <a:gd name="T3" fmla="*/ 1 h 1348"/>
                <a:gd name="T4" fmla="*/ 0 w 877"/>
                <a:gd name="T5" fmla="*/ 0 h 1348"/>
                <a:gd name="T6" fmla="*/ 0 w 877"/>
                <a:gd name="T7" fmla="*/ 0 h 1348"/>
                <a:gd name="T8" fmla="*/ 0 w 877"/>
                <a:gd name="T9" fmla="*/ 1 h 1348"/>
                <a:gd name="T10" fmla="*/ 0 w 877"/>
                <a:gd name="T11" fmla="*/ 1 h 1348"/>
                <a:gd name="T12" fmla="*/ 0 w 877"/>
                <a:gd name="T13" fmla="*/ 1 h 1348"/>
                <a:gd name="T14" fmla="*/ 0 w 877"/>
                <a:gd name="T15" fmla="*/ 0 h 1348"/>
                <a:gd name="T16" fmla="*/ 0 w 877"/>
                <a:gd name="T17" fmla="*/ 0 h 1348"/>
                <a:gd name="T18" fmla="*/ 0 w 877"/>
                <a:gd name="T19" fmla="*/ 1 h 13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7"/>
                <a:gd name="T31" fmla="*/ 0 h 1348"/>
                <a:gd name="T32" fmla="*/ 877 w 877"/>
                <a:gd name="T33" fmla="*/ 1348 h 13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7" h="1348">
                  <a:moveTo>
                    <a:pt x="0" y="1347"/>
                  </a:moveTo>
                  <a:lnTo>
                    <a:pt x="876" y="1347"/>
                  </a:lnTo>
                  <a:lnTo>
                    <a:pt x="876" y="0"/>
                  </a:lnTo>
                  <a:lnTo>
                    <a:pt x="0" y="0"/>
                  </a:lnTo>
                  <a:lnTo>
                    <a:pt x="0" y="1347"/>
                  </a:lnTo>
                  <a:close/>
                  <a:moveTo>
                    <a:pt x="8" y="1332"/>
                  </a:moveTo>
                  <a:lnTo>
                    <a:pt x="868" y="1332"/>
                  </a:lnTo>
                  <a:lnTo>
                    <a:pt x="868" y="14"/>
                  </a:lnTo>
                  <a:lnTo>
                    <a:pt x="8" y="14"/>
                  </a:lnTo>
                  <a:lnTo>
                    <a:pt x="8" y="1332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4" name="Freeform 1461"/>
            <p:cNvSpPr>
              <a:spLocks/>
            </p:cNvSpPr>
            <p:nvPr/>
          </p:nvSpPr>
          <p:spPr bwMode="auto">
            <a:xfrm>
              <a:off x="34" y="34"/>
              <a:ext cx="193" cy="298"/>
            </a:xfrm>
            <a:custGeom>
              <a:avLst/>
              <a:gdLst>
                <a:gd name="T0" fmla="*/ 0 w 857"/>
                <a:gd name="T1" fmla="*/ 1 h 1318"/>
                <a:gd name="T2" fmla="*/ 0 w 857"/>
                <a:gd name="T3" fmla="*/ 1 h 1318"/>
                <a:gd name="T4" fmla="*/ 0 w 857"/>
                <a:gd name="T5" fmla="*/ 0 h 1318"/>
                <a:gd name="T6" fmla="*/ 0 w 857"/>
                <a:gd name="T7" fmla="*/ 0 h 1318"/>
                <a:gd name="T8" fmla="*/ 0 w 857"/>
                <a:gd name="T9" fmla="*/ 1 h 1318"/>
                <a:gd name="T10" fmla="*/ 0 w 857"/>
                <a:gd name="T11" fmla="*/ 1 h 1318"/>
                <a:gd name="T12" fmla="*/ 0 w 857"/>
                <a:gd name="T13" fmla="*/ 1 h 1318"/>
                <a:gd name="T14" fmla="*/ 0 w 857"/>
                <a:gd name="T15" fmla="*/ 0 h 1318"/>
                <a:gd name="T16" fmla="*/ 0 w 857"/>
                <a:gd name="T17" fmla="*/ 0 h 1318"/>
                <a:gd name="T18" fmla="*/ 0 w 857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318"/>
                <a:gd name="T32" fmla="*/ 857 w 857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318">
                  <a:moveTo>
                    <a:pt x="0" y="1317"/>
                  </a:moveTo>
                  <a:lnTo>
                    <a:pt x="856" y="1317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0" y="1302"/>
                  </a:moveTo>
                  <a:lnTo>
                    <a:pt x="845" y="1302"/>
                  </a:lnTo>
                  <a:lnTo>
                    <a:pt x="845" y="14"/>
                  </a:lnTo>
                  <a:lnTo>
                    <a:pt x="10" y="14"/>
                  </a:lnTo>
                  <a:lnTo>
                    <a:pt x="10" y="1302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5" name="Freeform 1462"/>
            <p:cNvSpPr>
              <a:spLocks/>
            </p:cNvSpPr>
            <p:nvPr/>
          </p:nvSpPr>
          <p:spPr bwMode="auto">
            <a:xfrm>
              <a:off x="36" y="38"/>
              <a:ext cx="189" cy="291"/>
            </a:xfrm>
            <a:custGeom>
              <a:avLst/>
              <a:gdLst>
                <a:gd name="T0" fmla="*/ 0 w 840"/>
                <a:gd name="T1" fmla="*/ 1 h 1287"/>
                <a:gd name="T2" fmla="*/ 0 w 840"/>
                <a:gd name="T3" fmla="*/ 1 h 1287"/>
                <a:gd name="T4" fmla="*/ 0 w 840"/>
                <a:gd name="T5" fmla="*/ 0 h 1287"/>
                <a:gd name="T6" fmla="*/ 0 w 840"/>
                <a:gd name="T7" fmla="*/ 0 h 1287"/>
                <a:gd name="T8" fmla="*/ 0 w 840"/>
                <a:gd name="T9" fmla="*/ 1 h 1287"/>
                <a:gd name="T10" fmla="*/ 0 w 840"/>
                <a:gd name="T11" fmla="*/ 1 h 1287"/>
                <a:gd name="T12" fmla="*/ 0 w 840"/>
                <a:gd name="T13" fmla="*/ 1 h 1287"/>
                <a:gd name="T14" fmla="*/ 0 w 840"/>
                <a:gd name="T15" fmla="*/ 0 h 1287"/>
                <a:gd name="T16" fmla="*/ 0 w 840"/>
                <a:gd name="T17" fmla="*/ 0 h 1287"/>
                <a:gd name="T18" fmla="*/ 0 w 840"/>
                <a:gd name="T19" fmla="*/ 1 h 12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0"/>
                <a:gd name="T31" fmla="*/ 0 h 1287"/>
                <a:gd name="T32" fmla="*/ 840 w 840"/>
                <a:gd name="T33" fmla="*/ 1287 h 12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0" h="1287">
                  <a:moveTo>
                    <a:pt x="0" y="1286"/>
                  </a:moveTo>
                  <a:lnTo>
                    <a:pt x="839" y="1286"/>
                  </a:lnTo>
                  <a:lnTo>
                    <a:pt x="839" y="0"/>
                  </a:lnTo>
                  <a:lnTo>
                    <a:pt x="0" y="0"/>
                  </a:lnTo>
                  <a:lnTo>
                    <a:pt x="0" y="1286"/>
                  </a:lnTo>
                  <a:close/>
                  <a:moveTo>
                    <a:pt x="13" y="1267"/>
                  </a:moveTo>
                  <a:lnTo>
                    <a:pt x="827" y="1267"/>
                  </a:lnTo>
                  <a:lnTo>
                    <a:pt x="827" y="19"/>
                  </a:lnTo>
                  <a:lnTo>
                    <a:pt x="13" y="19"/>
                  </a:lnTo>
                  <a:lnTo>
                    <a:pt x="13" y="1267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" name="Freeform 1463"/>
            <p:cNvSpPr>
              <a:spLocks/>
            </p:cNvSpPr>
            <p:nvPr/>
          </p:nvSpPr>
          <p:spPr bwMode="auto">
            <a:xfrm>
              <a:off x="39" y="41"/>
              <a:ext cx="184" cy="283"/>
            </a:xfrm>
            <a:custGeom>
              <a:avLst/>
              <a:gdLst>
                <a:gd name="T0" fmla="*/ 0 w 814"/>
                <a:gd name="T1" fmla="*/ 1 h 1252"/>
                <a:gd name="T2" fmla="*/ 0 w 814"/>
                <a:gd name="T3" fmla="*/ 1 h 1252"/>
                <a:gd name="T4" fmla="*/ 0 w 814"/>
                <a:gd name="T5" fmla="*/ 0 h 1252"/>
                <a:gd name="T6" fmla="*/ 0 w 814"/>
                <a:gd name="T7" fmla="*/ 0 h 1252"/>
                <a:gd name="T8" fmla="*/ 0 w 814"/>
                <a:gd name="T9" fmla="*/ 1 h 1252"/>
                <a:gd name="T10" fmla="*/ 0 w 814"/>
                <a:gd name="T11" fmla="*/ 1 h 1252"/>
                <a:gd name="T12" fmla="*/ 0 w 814"/>
                <a:gd name="T13" fmla="*/ 1 h 1252"/>
                <a:gd name="T14" fmla="*/ 0 w 814"/>
                <a:gd name="T15" fmla="*/ 0 h 1252"/>
                <a:gd name="T16" fmla="*/ 0 w 814"/>
                <a:gd name="T17" fmla="*/ 0 h 1252"/>
                <a:gd name="T18" fmla="*/ 0 w 814"/>
                <a:gd name="T19" fmla="*/ 1 h 1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1252"/>
                <a:gd name="T32" fmla="*/ 814 w 814"/>
                <a:gd name="T33" fmla="*/ 1252 h 12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1252">
                  <a:moveTo>
                    <a:pt x="0" y="1251"/>
                  </a:moveTo>
                  <a:lnTo>
                    <a:pt x="813" y="1251"/>
                  </a:lnTo>
                  <a:lnTo>
                    <a:pt x="813" y="0"/>
                  </a:lnTo>
                  <a:lnTo>
                    <a:pt x="0" y="0"/>
                  </a:lnTo>
                  <a:lnTo>
                    <a:pt x="0" y="1251"/>
                  </a:lnTo>
                  <a:close/>
                  <a:moveTo>
                    <a:pt x="8" y="1236"/>
                  </a:moveTo>
                  <a:lnTo>
                    <a:pt x="804" y="1236"/>
                  </a:lnTo>
                  <a:lnTo>
                    <a:pt x="804" y="14"/>
                  </a:lnTo>
                  <a:lnTo>
                    <a:pt x="8" y="14"/>
                  </a:lnTo>
                  <a:lnTo>
                    <a:pt x="8" y="1236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7" name="Freeform 1464"/>
            <p:cNvSpPr>
              <a:spLocks/>
            </p:cNvSpPr>
            <p:nvPr/>
          </p:nvSpPr>
          <p:spPr bwMode="auto">
            <a:xfrm>
              <a:off x="42" y="44"/>
              <a:ext cx="179" cy="276"/>
            </a:xfrm>
            <a:custGeom>
              <a:avLst/>
              <a:gdLst>
                <a:gd name="T0" fmla="*/ 0 w 792"/>
                <a:gd name="T1" fmla="*/ 1 h 1223"/>
                <a:gd name="T2" fmla="*/ 0 w 792"/>
                <a:gd name="T3" fmla="*/ 1 h 1223"/>
                <a:gd name="T4" fmla="*/ 0 w 792"/>
                <a:gd name="T5" fmla="*/ 0 h 1223"/>
                <a:gd name="T6" fmla="*/ 0 w 792"/>
                <a:gd name="T7" fmla="*/ 0 h 1223"/>
                <a:gd name="T8" fmla="*/ 0 w 792"/>
                <a:gd name="T9" fmla="*/ 1 h 1223"/>
                <a:gd name="T10" fmla="*/ 0 w 792"/>
                <a:gd name="T11" fmla="*/ 1 h 1223"/>
                <a:gd name="T12" fmla="*/ 0 w 792"/>
                <a:gd name="T13" fmla="*/ 1 h 1223"/>
                <a:gd name="T14" fmla="*/ 0 w 792"/>
                <a:gd name="T15" fmla="*/ 0 h 1223"/>
                <a:gd name="T16" fmla="*/ 0 w 792"/>
                <a:gd name="T17" fmla="*/ 0 h 1223"/>
                <a:gd name="T18" fmla="*/ 0 w 792"/>
                <a:gd name="T19" fmla="*/ 1 h 1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2"/>
                <a:gd name="T31" fmla="*/ 0 h 1223"/>
                <a:gd name="T32" fmla="*/ 792 w 792"/>
                <a:gd name="T33" fmla="*/ 1223 h 1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2" h="1223">
                  <a:moveTo>
                    <a:pt x="0" y="1222"/>
                  </a:moveTo>
                  <a:lnTo>
                    <a:pt x="791" y="1222"/>
                  </a:lnTo>
                  <a:lnTo>
                    <a:pt x="791" y="0"/>
                  </a:lnTo>
                  <a:lnTo>
                    <a:pt x="0" y="0"/>
                  </a:lnTo>
                  <a:lnTo>
                    <a:pt x="0" y="1222"/>
                  </a:lnTo>
                  <a:close/>
                  <a:moveTo>
                    <a:pt x="12" y="1204"/>
                  </a:moveTo>
                  <a:lnTo>
                    <a:pt x="778" y="1204"/>
                  </a:lnTo>
                  <a:lnTo>
                    <a:pt x="778" y="17"/>
                  </a:lnTo>
                  <a:lnTo>
                    <a:pt x="12" y="17"/>
                  </a:lnTo>
                  <a:lnTo>
                    <a:pt x="12" y="1204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" name="Freeform 1465"/>
            <p:cNvSpPr>
              <a:spLocks/>
            </p:cNvSpPr>
            <p:nvPr/>
          </p:nvSpPr>
          <p:spPr bwMode="auto">
            <a:xfrm>
              <a:off x="45" y="49"/>
              <a:ext cx="173" cy="267"/>
            </a:xfrm>
            <a:custGeom>
              <a:avLst/>
              <a:gdLst>
                <a:gd name="T0" fmla="*/ 0 w 766"/>
                <a:gd name="T1" fmla="*/ 1 h 1183"/>
                <a:gd name="T2" fmla="*/ 0 w 766"/>
                <a:gd name="T3" fmla="*/ 1 h 1183"/>
                <a:gd name="T4" fmla="*/ 0 w 766"/>
                <a:gd name="T5" fmla="*/ 0 h 1183"/>
                <a:gd name="T6" fmla="*/ 0 w 766"/>
                <a:gd name="T7" fmla="*/ 0 h 1183"/>
                <a:gd name="T8" fmla="*/ 0 w 766"/>
                <a:gd name="T9" fmla="*/ 1 h 1183"/>
                <a:gd name="T10" fmla="*/ 0 w 766"/>
                <a:gd name="T11" fmla="*/ 1 h 1183"/>
                <a:gd name="T12" fmla="*/ 0 w 766"/>
                <a:gd name="T13" fmla="*/ 1 h 1183"/>
                <a:gd name="T14" fmla="*/ 0 w 766"/>
                <a:gd name="T15" fmla="*/ 0 h 1183"/>
                <a:gd name="T16" fmla="*/ 0 w 766"/>
                <a:gd name="T17" fmla="*/ 0 h 1183"/>
                <a:gd name="T18" fmla="*/ 0 w 766"/>
                <a:gd name="T19" fmla="*/ 1 h 1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1183"/>
                <a:gd name="T32" fmla="*/ 766 w 766"/>
                <a:gd name="T33" fmla="*/ 1183 h 1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1183">
                  <a:moveTo>
                    <a:pt x="0" y="1182"/>
                  </a:moveTo>
                  <a:lnTo>
                    <a:pt x="765" y="1182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12" y="1163"/>
                  </a:moveTo>
                  <a:lnTo>
                    <a:pt x="753" y="1163"/>
                  </a:lnTo>
                  <a:lnTo>
                    <a:pt x="753" y="19"/>
                  </a:lnTo>
                  <a:lnTo>
                    <a:pt x="12" y="19"/>
                  </a:lnTo>
                  <a:lnTo>
                    <a:pt x="12" y="116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" name="Freeform 1466"/>
            <p:cNvSpPr>
              <a:spLocks/>
            </p:cNvSpPr>
            <p:nvPr/>
          </p:nvSpPr>
          <p:spPr bwMode="auto">
            <a:xfrm>
              <a:off x="48" y="53"/>
              <a:ext cx="167" cy="258"/>
            </a:xfrm>
            <a:custGeom>
              <a:avLst/>
              <a:gdLst>
                <a:gd name="T0" fmla="*/ 0 w 741"/>
                <a:gd name="T1" fmla="*/ 1 h 1143"/>
                <a:gd name="T2" fmla="*/ 0 w 741"/>
                <a:gd name="T3" fmla="*/ 1 h 1143"/>
                <a:gd name="T4" fmla="*/ 0 w 741"/>
                <a:gd name="T5" fmla="*/ 0 h 1143"/>
                <a:gd name="T6" fmla="*/ 0 w 741"/>
                <a:gd name="T7" fmla="*/ 0 h 1143"/>
                <a:gd name="T8" fmla="*/ 0 w 741"/>
                <a:gd name="T9" fmla="*/ 1 h 1143"/>
                <a:gd name="T10" fmla="*/ 0 w 741"/>
                <a:gd name="T11" fmla="*/ 1 h 1143"/>
                <a:gd name="T12" fmla="*/ 0 w 741"/>
                <a:gd name="T13" fmla="*/ 1 h 1143"/>
                <a:gd name="T14" fmla="*/ 0 w 741"/>
                <a:gd name="T15" fmla="*/ 0 h 1143"/>
                <a:gd name="T16" fmla="*/ 0 w 741"/>
                <a:gd name="T17" fmla="*/ 0 h 1143"/>
                <a:gd name="T18" fmla="*/ 0 w 741"/>
                <a:gd name="T19" fmla="*/ 1 h 1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143"/>
                <a:gd name="T32" fmla="*/ 741 w 741"/>
                <a:gd name="T33" fmla="*/ 1143 h 1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143">
                  <a:moveTo>
                    <a:pt x="0" y="1142"/>
                  </a:moveTo>
                  <a:lnTo>
                    <a:pt x="740" y="1142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142"/>
                  </a:lnTo>
                  <a:close/>
                  <a:moveTo>
                    <a:pt x="14" y="1123"/>
                  </a:moveTo>
                  <a:lnTo>
                    <a:pt x="727" y="1123"/>
                  </a:lnTo>
                  <a:lnTo>
                    <a:pt x="727" y="19"/>
                  </a:lnTo>
                  <a:lnTo>
                    <a:pt x="14" y="19"/>
                  </a:lnTo>
                  <a:lnTo>
                    <a:pt x="14" y="1123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" name="Freeform 1467"/>
            <p:cNvSpPr>
              <a:spLocks/>
            </p:cNvSpPr>
            <p:nvPr/>
          </p:nvSpPr>
          <p:spPr bwMode="auto">
            <a:xfrm>
              <a:off x="50" y="58"/>
              <a:ext cx="161" cy="250"/>
            </a:xfrm>
            <a:custGeom>
              <a:avLst/>
              <a:gdLst>
                <a:gd name="T0" fmla="*/ 0 w 716"/>
                <a:gd name="T1" fmla="*/ 1 h 1108"/>
                <a:gd name="T2" fmla="*/ 0 w 716"/>
                <a:gd name="T3" fmla="*/ 1 h 1108"/>
                <a:gd name="T4" fmla="*/ 0 w 716"/>
                <a:gd name="T5" fmla="*/ 0 h 1108"/>
                <a:gd name="T6" fmla="*/ 0 w 716"/>
                <a:gd name="T7" fmla="*/ 0 h 1108"/>
                <a:gd name="T8" fmla="*/ 0 w 716"/>
                <a:gd name="T9" fmla="*/ 1 h 1108"/>
                <a:gd name="T10" fmla="*/ 0 w 716"/>
                <a:gd name="T11" fmla="*/ 1 h 1108"/>
                <a:gd name="T12" fmla="*/ 0 w 716"/>
                <a:gd name="T13" fmla="*/ 1 h 1108"/>
                <a:gd name="T14" fmla="*/ 0 w 716"/>
                <a:gd name="T15" fmla="*/ 0 h 1108"/>
                <a:gd name="T16" fmla="*/ 0 w 716"/>
                <a:gd name="T17" fmla="*/ 0 h 1108"/>
                <a:gd name="T18" fmla="*/ 0 w 716"/>
                <a:gd name="T19" fmla="*/ 1 h 1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108"/>
                <a:gd name="T32" fmla="*/ 716 w 716"/>
                <a:gd name="T33" fmla="*/ 1108 h 1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108">
                  <a:moveTo>
                    <a:pt x="0" y="1107"/>
                  </a:moveTo>
                  <a:lnTo>
                    <a:pt x="715" y="1107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107"/>
                  </a:lnTo>
                  <a:close/>
                  <a:moveTo>
                    <a:pt x="13" y="1084"/>
                  </a:moveTo>
                  <a:lnTo>
                    <a:pt x="701" y="1084"/>
                  </a:lnTo>
                  <a:lnTo>
                    <a:pt x="701" y="22"/>
                  </a:lnTo>
                  <a:lnTo>
                    <a:pt x="13" y="22"/>
                  </a:lnTo>
                  <a:lnTo>
                    <a:pt x="13" y="1084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" name="Freeform 1468"/>
            <p:cNvSpPr>
              <a:spLocks/>
            </p:cNvSpPr>
            <p:nvPr/>
          </p:nvSpPr>
          <p:spPr bwMode="auto">
            <a:xfrm>
              <a:off x="54" y="63"/>
              <a:ext cx="155" cy="240"/>
            </a:xfrm>
            <a:custGeom>
              <a:avLst/>
              <a:gdLst>
                <a:gd name="T0" fmla="*/ 0 w 689"/>
                <a:gd name="T1" fmla="*/ 1 h 1063"/>
                <a:gd name="T2" fmla="*/ 0 w 689"/>
                <a:gd name="T3" fmla="*/ 1 h 1063"/>
                <a:gd name="T4" fmla="*/ 0 w 689"/>
                <a:gd name="T5" fmla="*/ 0 h 1063"/>
                <a:gd name="T6" fmla="*/ 0 w 689"/>
                <a:gd name="T7" fmla="*/ 0 h 1063"/>
                <a:gd name="T8" fmla="*/ 0 w 689"/>
                <a:gd name="T9" fmla="*/ 1 h 1063"/>
                <a:gd name="T10" fmla="*/ 0 w 689"/>
                <a:gd name="T11" fmla="*/ 1 h 1063"/>
                <a:gd name="T12" fmla="*/ 0 w 689"/>
                <a:gd name="T13" fmla="*/ 1 h 1063"/>
                <a:gd name="T14" fmla="*/ 0 w 689"/>
                <a:gd name="T15" fmla="*/ 0 h 1063"/>
                <a:gd name="T16" fmla="*/ 0 w 689"/>
                <a:gd name="T17" fmla="*/ 0 h 1063"/>
                <a:gd name="T18" fmla="*/ 0 w 689"/>
                <a:gd name="T19" fmla="*/ 1 h 10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063"/>
                <a:gd name="T32" fmla="*/ 689 w 689"/>
                <a:gd name="T33" fmla="*/ 1063 h 10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063">
                  <a:moveTo>
                    <a:pt x="0" y="1062"/>
                  </a:moveTo>
                  <a:lnTo>
                    <a:pt x="688" y="106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062"/>
                  </a:lnTo>
                  <a:close/>
                  <a:moveTo>
                    <a:pt x="12" y="1044"/>
                  </a:moveTo>
                  <a:lnTo>
                    <a:pt x="675" y="1044"/>
                  </a:lnTo>
                  <a:lnTo>
                    <a:pt x="675" y="17"/>
                  </a:lnTo>
                  <a:lnTo>
                    <a:pt x="12" y="17"/>
                  </a:lnTo>
                  <a:lnTo>
                    <a:pt x="12" y="1044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2" name="Freeform 1469"/>
            <p:cNvSpPr>
              <a:spLocks/>
            </p:cNvSpPr>
            <p:nvPr/>
          </p:nvSpPr>
          <p:spPr bwMode="auto">
            <a:xfrm>
              <a:off x="56" y="67"/>
              <a:ext cx="150" cy="231"/>
            </a:xfrm>
            <a:custGeom>
              <a:avLst/>
              <a:gdLst>
                <a:gd name="T0" fmla="*/ 0 w 664"/>
                <a:gd name="T1" fmla="*/ 1 h 1023"/>
                <a:gd name="T2" fmla="*/ 0 w 664"/>
                <a:gd name="T3" fmla="*/ 1 h 1023"/>
                <a:gd name="T4" fmla="*/ 0 w 664"/>
                <a:gd name="T5" fmla="*/ 0 h 1023"/>
                <a:gd name="T6" fmla="*/ 0 w 664"/>
                <a:gd name="T7" fmla="*/ 0 h 1023"/>
                <a:gd name="T8" fmla="*/ 0 w 664"/>
                <a:gd name="T9" fmla="*/ 1 h 1023"/>
                <a:gd name="T10" fmla="*/ 0 w 664"/>
                <a:gd name="T11" fmla="*/ 1 h 1023"/>
                <a:gd name="T12" fmla="*/ 0 w 664"/>
                <a:gd name="T13" fmla="*/ 1 h 1023"/>
                <a:gd name="T14" fmla="*/ 0 w 664"/>
                <a:gd name="T15" fmla="*/ 0 h 1023"/>
                <a:gd name="T16" fmla="*/ 0 w 664"/>
                <a:gd name="T17" fmla="*/ 0 h 1023"/>
                <a:gd name="T18" fmla="*/ 0 w 664"/>
                <a:gd name="T19" fmla="*/ 1 h 10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023"/>
                <a:gd name="T32" fmla="*/ 664 w 664"/>
                <a:gd name="T33" fmla="*/ 1023 h 10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023">
                  <a:moveTo>
                    <a:pt x="0" y="1022"/>
                  </a:moveTo>
                  <a:lnTo>
                    <a:pt x="663" y="102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022"/>
                  </a:lnTo>
                  <a:close/>
                  <a:moveTo>
                    <a:pt x="13" y="1000"/>
                  </a:moveTo>
                  <a:lnTo>
                    <a:pt x="646" y="1000"/>
                  </a:lnTo>
                  <a:lnTo>
                    <a:pt x="646" y="22"/>
                  </a:lnTo>
                  <a:lnTo>
                    <a:pt x="13" y="22"/>
                  </a:lnTo>
                  <a:lnTo>
                    <a:pt x="13" y="100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" name="Freeform 1470"/>
            <p:cNvSpPr>
              <a:spLocks/>
            </p:cNvSpPr>
            <p:nvPr/>
          </p:nvSpPr>
          <p:spPr bwMode="auto">
            <a:xfrm>
              <a:off x="59" y="73"/>
              <a:ext cx="143" cy="221"/>
            </a:xfrm>
            <a:custGeom>
              <a:avLst/>
              <a:gdLst>
                <a:gd name="T0" fmla="*/ 0 w 634"/>
                <a:gd name="T1" fmla="*/ 0 h 978"/>
                <a:gd name="T2" fmla="*/ 0 w 634"/>
                <a:gd name="T3" fmla="*/ 0 h 978"/>
                <a:gd name="T4" fmla="*/ 0 w 634"/>
                <a:gd name="T5" fmla="*/ 0 h 978"/>
                <a:gd name="T6" fmla="*/ 0 w 634"/>
                <a:gd name="T7" fmla="*/ 0 h 978"/>
                <a:gd name="T8" fmla="*/ 0 w 634"/>
                <a:gd name="T9" fmla="*/ 0 h 978"/>
                <a:gd name="T10" fmla="*/ 0 w 634"/>
                <a:gd name="T11" fmla="*/ 0 h 978"/>
                <a:gd name="T12" fmla="*/ 0 w 634"/>
                <a:gd name="T13" fmla="*/ 0 h 978"/>
                <a:gd name="T14" fmla="*/ 0 w 634"/>
                <a:gd name="T15" fmla="*/ 0 h 978"/>
                <a:gd name="T16" fmla="*/ 0 w 634"/>
                <a:gd name="T17" fmla="*/ 0 h 978"/>
                <a:gd name="T18" fmla="*/ 0 w 634"/>
                <a:gd name="T19" fmla="*/ 0 h 9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978"/>
                <a:gd name="T32" fmla="*/ 634 w 634"/>
                <a:gd name="T33" fmla="*/ 978 h 9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978">
                  <a:moveTo>
                    <a:pt x="0" y="977"/>
                  </a:moveTo>
                  <a:lnTo>
                    <a:pt x="633" y="977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977"/>
                  </a:lnTo>
                  <a:close/>
                  <a:moveTo>
                    <a:pt x="14" y="955"/>
                  </a:moveTo>
                  <a:lnTo>
                    <a:pt x="621" y="955"/>
                  </a:lnTo>
                  <a:lnTo>
                    <a:pt x="621" y="22"/>
                  </a:lnTo>
                  <a:lnTo>
                    <a:pt x="14" y="22"/>
                  </a:lnTo>
                  <a:lnTo>
                    <a:pt x="14" y="955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4" name="Freeform 1471"/>
            <p:cNvSpPr>
              <a:spLocks/>
            </p:cNvSpPr>
            <p:nvPr/>
          </p:nvSpPr>
          <p:spPr bwMode="auto">
            <a:xfrm>
              <a:off x="63" y="77"/>
              <a:ext cx="136" cy="210"/>
            </a:xfrm>
            <a:custGeom>
              <a:avLst/>
              <a:gdLst>
                <a:gd name="T0" fmla="*/ 0 w 604"/>
                <a:gd name="T1" fmla="*/ 0 h 932"/>
                <a:gd name="T2" fmla="*/ 0 w 604"/>
                <a:gd name="T3" fmla="*/ 0 h 932"/>
                <a:gd name="T4" fmla="*/ 0 w 604"/>
                <a:gd name="T5" fmla="*/ 0 h 932"/>
                <a:gd name="T6" fmla="*/ 0 w 604"/>
                <a:gd name="T7" fmla="*/ 0 h 932"/>
                <a:gd name="T8" fmla="*/ 0 w 604"/>
                <a:gd name="T9" fmla="*/ 0 h 932"/>
                <a:gd name="T10" fmla="*/ 0 w 604"/>
                <a:gd name="T11" fmla="*/ 0 h 932"/>
                <a:gd name="T12" fmla="*/ 0 w 604"/>
                <a:gd name="T13" fmla="*/ 0 h 932"/>
                <a:gd name="T14" fmla="*/ 0 w 604"/>
                <a:gd name="T15" fmla="*/ 0 h 932"/>
                <a:gd name="T16" fmla="*/ 0 w 604"/>
                <a:gd name="T17" fmla="*/ 0 h 932"/>
                <a:gd name="T18" fmla="*/ 0 w 604"/>
                <a:gd name="T19" fmla="*/ 0 h 9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932"/>
                <a:gd name="T32" fmla="*/ 604 w 604"/>
                <a:gd name="T33" fmla="*/ 932 h 9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932">
                  <a:moveTo>
                    <a:pt x="0" y="931"/>
                  </a:moveTo>
                  <a:lnTo>
                    <a:pt x="603" y="931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931"/>
                  </a:lnTo>
                  <a:close/>
                  <a:moveTo>
                    <a:pt x="17" y="904"/>
                  </a:moveTo>
                  <a:lnTo>
                    <a:pt x="588" y="904"/>
                  </a:lnTo>
                  <a:lnTo>
                    <a:pt x="588" y="27"/>
                  </a:lnTo>
                  <a:lnTo>
                    <a:pt x="17" y="27"/>
                  </a:lnTo>
                  <a:lnTo>
                    <a:pt x="17" y="904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5" name="Freeform 1472"/>
            <p:cNvSpPr>
              <a:spLocks/>
            </p:cNvSpPr>
            <p:nvPr/>
          </p:nvSpPr>
          <p:spPr bwMode="auto">
            <a:xfrm>
              <a:off x="66" y="83"/>
              <a:ext cx="129" cy="199"/>
            </a:xfrm>
            <a:custGeom>
              <a:avLst/>
              <a:gdLst>
                <a:gd name="T0" fmla="*/ 0 w 574"/>
                <a:gd name="T1" fmla="*/ 0 h 882"/>
                <a:gd name="T2" fmla="*/ 0 w 574"/>
                <a:gd name="T3" fmla="*/ 0 h 882"/>
                <a:gd name="T4" fmla="*/ 0 w 574"/>
                <a:gd name="T5" fmla="*/ 0 h 882"/>
                <a:gd name="T6" fmla="*/ 0 w 574"/>
                <a:gd name="T7" fmla="*/ 0 h 882"/>
                <a:gd name="T8" fmla="*/ 0 w 574"/>
                <a:gd name="T9" fmla="*/ 0 h 882"/>
                <a:gd name="T10" fmla="*/ 0 w 574"/>
                <a:gd name="T11" fmla="*/ 0 h 882"/>
                <a:gd name="T12" fmla="*/ 0 w 574"/>
                <a:gd name="T13" fmla="*/ 0 h 882"/>
                <a:gd name="T14" fmla="*/ 0 w 574"/>
                <a:gd name="T15" fmla="*/ 0 h 882"/>
                <a:gd name="T16" fmla="*/ 0 w 574"/>
                <a:gd name="T17" fmla="*/ 0 h 882"/>
                <a:gd name="T18" fmla="*/ 0 w 574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4"/>
                <a:gd name="T31" fmla="*/ 0 h 882"/>
                <a:gd name="T32" fmla="*/ 574 w 574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4" h="882">
                  <a:moveTo>
                    <a:pt x="0" y="881"/>
                  </a:moveTo>
                  <a:lnTo>
                    <a:pt x="573" y="881"/>
                  </a:lnTo>
                  <a:lnTo>
                    <a:pt x="573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15" y="858"/>
                  </a:moveTo>
                  <a:lnTo>
                    <a:pt x="556" y="858"/>
                  </a:lnTo>
                  <a:lnTo>
                    <a:pt x="556" y="22"/>
                  </a:lnTo>
                  <a:lnTo>
                    <a:pt x="15" y="22"/>
                  </a:lnTo>
                  <a:lnTo>
                    <a:pt x="15" y="85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6" name="Freeform 1473"/>
            <p:cNvSpPr>
              <a:spLocks/>
            </p:cNvSpPr>
            <p:nvPr/>
          </p:nvSpPr>
          <p:spPr bwMode="auto">
            <a:xfrm>
              <a:off x="70" y="89"/>
              <a:ext cx="123" cy="189"/>
            </a:xfrm>
            <a:custGeom>
              <a:avLst/>
              <a:gdLst>
                <a:gd name="T0" fmla="*/ 0 w 545"/>
                <a:gd name="T1" fmla="*/ 0 h 838"/>
                <a:gd name="T2" fmla="*/ 0 w 545"/>
                <a:gd name="T3" fmla="*/ 0 h 838"/>
                <a:gd name="T4" fmla="*/ 0 w 545"/>
                <a:gd name="T5" fmla="*/ 0 h 838"/>
                <a:gd name="T6" fmla="*/ 0 w 545"/>
                <a:gd name="T7" fmla="*/ 0 h 838"/>
                <a:gd name="T8" fmla="*/ 0 w 545"/>
                <a:gd name="T9" fmla="*/ 0 h 838"/>
                <a:gd name="T10" fmla="*/ 0 w 545"/>
                <a:gd name="T11" fmla="*/ 0 h 838"/>
                <a:gd name="T12" fmla="*/ 0 w 545"/>
                <a:gd name="T13" fmla="*/ 0 h 838"/>
                <a:gd name="T14" fmla="*/ 0 w 545"/>
                <a:gd name="T15" fmla="*/ 0 h 838"/>
                <a:gd name="T16" fmla="*/ 0 w 545"/>
                <a:gd name="T17" fmla="*/ 0 h 838"/>
                <a:gd name="T18" fmla="*/ 0 w 545"/>
                <a:gd name="T19" fmla="*/ 0 h 8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838"/>
                <a:gd name="T32" fmla="*/ 545 w 545"/>
                <a:gd name="T33" fmla="*/ 838 h 8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838">
                  <a:moveTo>
                    <a:pt x="0" y="837"/>
                  </a:moveTo>
                  <a:lnTo>
                    <a:pt x="544" y="837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837"/>
                  </a:lnTo>
                  <a:close/>
                  <a:moveTo>
                    <a:pt x="17" y="812"/>
                  </a:moveTo>
                  <a:lnTo>
                    <a:pt x="524" y="812"/>
                  </a:lnTo>
                  <a:lnTo>
                    <a:pt x="524" y="25"/>
                  </a:lnTo>
                  <a:lnTo>
                    <a:pt x="17" y="25"/>
                  </a:lnTo>
                  <a:lnTo>
                    <a:pt x="17" y="8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7" name="Freeform 1474"/>
            <p:cNvSpPr>
              <a:spLocks/>
            </p:cNvSpPr>
            <p:nvPr/>
          </p:nvSpPr>
          <p:spPr bwMode="auto">
            <a:xfrm>
              <a:off x="74" y="94"/>
              <a:ext cx="114" cy="176"/>
            </a:xfrm>
            <a:custGeom>
              <a:avLst/>
              <a:gdLst>
                <a:gd name="T0" fmla="*/ 0 w 506"/>
                <a:gd name="T1" fmla="*/ 0 h 782"/>
                <a:gd name="T2" fmla="*/ 0 w 506"/>
                <a:gd name="T3" fmla="*/ 0 h 782"/>
                <a:gd name="T4" fmla="*/ 0 w 506"/>
                <a:gd name="T5" fmla="*/ 0 h 782"/>
                <a:gd name="T6" fmla="*/ 0 w 506"/>
                <a:gd name="T7" fmla="*/ 0 h 782"/>
                <a:gd name="T8" fmla="*/ 0 w 506"/>
                <a:gd name="T9" fmla="*/ 0 h 782"/>
                <a:gd name="T10" fmla="*/ 0 w 506"/>
                <a:gd name="T11" fmla="*/ 0 h 782"/>
                <a:gd name="T12" fmla="*/ 0 w 506"/>
                <a:gd name="T13" fmla="*/ 0 h 782"/>
                <a:gd name="T14" fmla="*/ 0 w 506"/>
                <a:gd name="T15" fmla="*/ 0 h 782"/>
                <a:gd name="T16" fmla="*/ 0 w 506"/>
                <a:gd name="T17" fmla="*/ 0 h 782"/>
                <a:gd name="T18" fmla="*/ 0 w 506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782"/>
                <a:gd name="T32" fmla="*/ 506 w 506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782">
                  <a:moveTo>
                    <a:pt x="0" y="781"/>
                  </a:moveTo>
                  <a:lnTo>
                    <a:pt x="505" y="781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4"/>
                  </a:moveTo>
                  <a:lnTo>
                    <a:pt x="490" y="754"/>
                  </a:lnTo>
                  <a:lnTo>
                    <a:pt x="490" y="27"/>
                  </a:lnTo>
                  <a:lnTo>
                    <a:pt x="19" y="27"/>
                  </a:lnTo>
                  <a:lnTo>
                    <a:pt x="19" y="75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" name="Freeform 1475"/>
            <p:cNvSpPr>
              <a:spLocks/>
            </p:cNvSpPr>
            <p:nvPr/>
          </p:nvSpPr>
          <p:spPr bwMode="auto">
            <a:xfrm>
              <a:off x="78" y="100"/>
              <a:ext cx="106" cy="165"/>
            </a:xfrm>
            <a:custGeom>
              <a:avLst/>
              <a:gdLst>
                <a:gd name="T0" fmla="*/ 0 w 472"/>
                <a:gd name="T1" fmla="*/ 0 h 732"/>
                <a:gd name="T2" fmla="*/ 0 w 472"/>
                <a:gd name="T3" fmla="*/ 0 h 732"/>
                <a:gd name="T4" fmla="*/ 0 w 472"/>
                <a:gd name="T5" fmla="*/ 0 h 732"/>
                <a:gd name="T6" fmla="*/ 0 w 472"/>
                <a:gd name="T7" fmla="*/ 0 h 732"/>
                <a:gd name="T8" fmla="*/ 0 w 472"/>
                <a:gd name="T9" fmla="*/ 0 h 732"/>
                <a:gd name="T10" fmla="*/ 0 w 472"/>
                <a:gd name="T11" fmla="*/ 0 h 732"/>
                <a:gd name="T12" fmla="*/ 0 w 472"/>
                <a:gd name="T13" fmla="*/ 0 h 732"/>
                <a:gd name="T14" fmla="*/ 0 w 472"/>
                <a:gd name="T15" fmla="*/ 0 h 732"/>
                <a:gd name="T16" fmla="*/ 0 w 472"/>
                <a:gd name="T17" fmla="*/ 0 h 732"/>
                <a:gd name="T18" fmla="*/ 0 w 472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2"/>
                <a:gd name="T31" fmla="*/ 0 h 732"/>
                <a:gd name="T32" fmla="*/ 472 w 472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2" h="732">
                  <a:moveTo>
                    <a:pt x="0" y="731"/>
                  </a:moveTo>
                  <a:lnTo>
                    <a:pt x="471" y="731"/>
                  </a:lnTo>
                  <a:lnTo>
                    <a:pt x="471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5" y="700"/>
                  </a:moveTo>
                  <a:lnTo>
                    <a:pt x="451" y="700"/>
                  </a:lnTo>
                  <a:lnTo>
                    <a:pt x="451" y="29"/>
                  </a:lnTo>
                  <a:lnTo>
                    <a:pt x="15" y="29"/>
                  </a:lnTo>
                  <a:lnTo>
                    <a:pt x="15" y="70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" name="Freeform 1476"/>
            <p:cNvSpPr>
              <a:spLocks/>
            </p:cNvSpPr>
            <p:nvPr/>
          </p:nvSpPr>
          <p:spPr bwMode="auto">
            <a:xfrm>
              <a:off x="81" y="108"/>
              <a:ext cx="98" cy="150"/>
            </a:xfrm>
            <a:custGeom>
              <a:avLst/>
              <a:gdLst>
                <a:gd name="T0" fmla="*/ 0 w 437"/>
                <a:gd name="T1" fmla="*/ 0 h 667"/>
                <a:gd name="T2" fmla="*/ 0 w 437"/>
                <a:gd name="T3" fmla="*/ 0 h 667"/>
                <a:gd name="T4" fmla="*/ 0 w 437"/>
                <a:gd name="T5" fmla="*/ 0 h 667"/>
                <a:gd name="T6" fmla="*/ 0 w 437"/>
                <a:gd name="T7" fmla="*/ 0 h 667"/>
                <a:gd name="T8" fmla="*/ 0 w 437"/>
                <a:gd name="T9" fmla="*/ 0 h 667"/>
                <a:gd name="T10" fmla="*/ 0 w 437"/>
                <a:gd name="T11" fmla="*/ 0 h 667"/>
                <a:gd name="T12" fmla="*/ 0 w 437"/>
                <a:gd name="T13" fmla="*/ 0 h 667"/>
                <a:gd name="T14" fmla="*/ 0 w 437"/>
                <a:gd name="T15" fmla="*/ 0 h 667"/>
                <a:gd name="T16" fmla="*/ 0 w 437"/>
                <a:gd name="T17" fmla="*/ 0 h 667"/>
                <a:gd name="T18" fmla="*/ 0 w 437"/>
                <a:gd name="T19" fmla="*/ 0 h 6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7"/>
                <a:gd name="T31" fmla="*/ 0 h 667"/>
                <a:gd name="T32" fmla="*/ 437 w 437"/>
                <a:gd name="T33" fmla="*/ 667 h 6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7" h="667">
                  <a:moveTo>
                    <a:pt x="0" y="666"/>
                  </a:moveTo>
                  <a:lnTo>
                    <a:pt x="436" y="666"/>
                  </a:lnTo>
                  <a:lnTo>
                    <a:pt x="436" y="0"/>
                  </a:lnTo>
                  <a:lnTo>
                    <a:pt x="0" y="0"/>
                  </a:lnTo>
                  <a:lnTo>
                    <a:pt x="0" y="666"/>
                  </a:lnTo>
                  <a:close/>
                  <a:moveTo>
                    <a:pt x="23" y="637"/>
                  </a:moveTo>
                  <a:lnTo>
                    <a:pt x="414" y="637"/>
                  </a:lnTo>
                  <a:lnTo>
                    <a:pt x="414" y="29"/>
                  </a:lnTo>
                  <a:lnTo>
                    <a:pt x="23" y="29"/>
                  </a:lnTo>
                  <a:lnTo>
                    <a:pt x="23" y="63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" name="Freeform 1477"/>
            <p:cNvSpPr>
              <a:spLocks/>
            </p:cNvSpPr>
            <p:nvPr/>
          </p:nvSpPr>
          <p:spPr bwMode="auto">
            <a:xfrm>
              <a:off x="86" y="115"/>
              <a:ext cx="88" cy="137"/>
            </a:xfrm>
            <a:custGeom>
              <a:avLst/>
              <a:gdLst>
                <a:gd name="T0" fmla="*/ 0 w 394"/>
                <a:gd name="T1" fmla="*/ 0 h 607"/>
                <a:gd name="T2" fmla="*/ 0 w 394"/>
                <a:gd name="T3" fmla="*/ 0 h 607"/>
                <a:gd name="T4" fmla="*/ 0 w 394"/>
                <a:gd name="T5" fmla="*/ 0 h 607"/>
                <a:gd name="T6" fmla="*/ 0 w 394"/>
                <a:gd name="T7" fmla="*/ 0 h 607"/>
                <a:gd name="T8" fmla="*/ 0 w 394"/>
                <a:gd name="T9" fmla="*/ 0 h 607"/>
                <a:gd name="T10" fmla="*/ 0 w 394"/>
                <a:gd name="T11" fmla="*/ 0 h 607"/>
                <a:gd name="T12" fmla="*/ 0 w 394"/>
                <a:gd name="T13" fmla="*/ 0 h 607"/>
                <a:gd name="T14" fmla="*/ 0 w 394"/>
                <a:gd name="T15" fmla="*/ 0 h 607"/>
                <a:gd name="T16" fmla="*/ 0 w 394"/>
                <a:gd name="T17" fmla="*/ 0 h 607"/>
                <a:gd name="T18" fmla="*/ 0 w 394"/>
                <a:gd name="T19" fmla="*/ 0 h 6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4"/>
                <a:gd name="T31" fmla="*/ 0 h 607"/>
                <a:gd name="T32" fmla="*/ 394 w 394"/>
                <a:gd name="T33" fmla="*/ 607 h 6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4" h="607">
                  <a:moveTo>
                    <a:pt x="0" y="606"/>
                  </a:moveTo>
                  <a:lnTo>
                    <a:pt x="393" y="606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606"/>
                  </a:lnTo>
                  <a:close/>
                  <a:moveTo>
                    <a:pt x="20" y="571"/>
                  </a:moveTo>
                  <a:lnTo>
                    <a:pt x="372" y="571"/>
                  </a:lnTo>
                  <a:lnTo>
                    <a:pt x="372" y="35"/>
                  </a:lnTo>
                  <a:lnTo>
                    <a:pt x="20" y="35"/>
                  </a:lnTo>
                  <a:lnTo>
                    <a:pt x="20" y="57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" name="Freeform 1478"/>
            <p:cNvSpPr>
              <a:spLocks/>
            </p:cNvSpPr>
            <p:nvPr/>
          </p:nvSpPr>
          <p:spPr bwMode="auto">
            <a:xfrm>
              <a:off x="91" y="122"/>
              <a:ext cx="79" cy="122"/>
            </a:xfrm>
            <a:custGeom>
              <a:avLst/>
              <a:gdLst>
                <a:gd name="T0" fmla="*/ 0 w 351"/>
                <a:gd name="T1" fmla="*/ 0 h 542"/>
                <a:gd name="T2" fmla="*/ 0 w 351"/>
                <a:gd name="T3" fmla="*/ 0 h 542"/>
                <a:gd name="T4" fmla="*/ 0 w 351"/>
                <a:gd name="T5" fmla="*/ 0 h 542"/>
                <a:gd name="T6" fmla="*/ 0 w 351"/>
                <a:gd name="T7" fmla="*/ 0 h 542"/>
                <a:gd name="T8" fmla="*/ 0 w 351"/>
                <a:gd name="T9" fmla="*/ 0 h 542"/>
                <a:gd name="T10" fmla="*/ 0 w 351"/>
                <a:gd name="T11" fmla="*/ 0 h 542"/>
                <a:gd name="T12" fmla="*/ 0 w 351"/>
                <a:gd name="T13" fmla="*/ 0 h 542"/>
                <a:gd name="T14" fmla="*/ 0 w 351"/>
                <a:gd name="T15" fmla="*/ 0 h 542"/>
                <a:gd name="T16" fmla="*/ 0 w 351"/>
                <a:gd name="T17" fmla="*/ 0 h 542"/>
                <a:gd name="T18" fmla="*/ 0 w 351"/>
                <a:gd name="T19" fmla="*/ 0 h 5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542"/>
                <a:gd name="T32" fmla="*/ 351 w 351"/>
                <a:gd name="T33" fmla="*/ 542 h 5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542">
                  <a:moveTo>
                    <a:pt x="0" y="541"/>
                  </a:moveTo>
                  <a:lnTo>
                    <a:pt x="350" y="541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541"/>
                  </a:lnTo>
                  <a:close/>
                  <a:moveTo>
                    <a:pt x="21" y="510"/>
                  </a:moveTo>
                  <a:lnTo>
                    <a:pt x="331" y="510"/>
                  </a:lnTo>
                  <a:lnTo>
                    <a:pt x="331" y="30"/>
                  </a:lnTo>
                  <a:lnTo>
                    <a:pt x="21" y="30"/>
                  </a:lnTo>
                  <a:lnTo>
                    <a:pt x="21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2" name="Freeform 1479"/>
            <p:cNvSpPr>
              <a:spLocks/>
            </p:cNvSpPr>
            <p:nvPr/>
          </p:nvSpPr>
          <p:spPr bwMode="auto">
            <a:xfrm>
              <a:off x="96" y="128"/>
              <a:ext cx="69" cy="108"/>
            </a:xfrm>
            <a:custGeom>
              <a:avLst/>
              <a:gdLst>
                <a:gd name="T0" fmla="*/ 0 w 308"/>
                <a:gd name="T1" fmla="*/ 0 h 482"/>
                <a:gd name="T2" fmla="*/ 0 w 308"/>
                <a:gd name="T3" fmla="*/ 0 h 482"/>
                <a:gd name="T4" fmla="*/ 0 w 308"/>
                <a:gd name="T5" fmla="*/ 0 h 482"/>
                <a:gd name="T6" fmla="*/ 0 w 308"/>
                <a:gd name="T7" fmla="*/ 0 h 482"/>
                <a:gd name="T8" fmla="*/ 0 w 308"/>
                <a:gd name="T9" fmla="*/ 0 h 482"/>
                <a:gd name="T10" fmla="*/ 0 w 308"/>
                <a:gd name="T11" fmla="*/ 0 h 482"/>
                <a:gd name="T12" fmla="*/ 0 w 308"/>
                <a:gd name="T13" fmla="*/ 0 h 482"/>
                <a:gd name="T14" fmla="*/ 0 w 308"/>
                <a:gd name="T15" fmla="*/ 0 h 482"/>
                <a:gd name="T16" fmla="*/ 0 w 308"/>
                <a:gd name="T17" fmla="*/ 0 h 482"/>
                <a:gd name="T18" fmla="*/ 0 w 308"/>
                <a:gd name="T19" fmla="*/ 0 h 4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8"/>
                <a:gd name="T31" fmla="*/ 0 h 482"/>
                <a:gd name="T32" fmla="*/ 308 w 308"/>
                <a:gd name="T33" fmla="*/ 482 h 4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8" h="482">
                  <a:moveTo>
                    <a:pt x="0" y="481"/>
                  </a:moveTo>
                  <a:lnTo>
                    <a:pt x="307" y="48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481"/>
                  </a:lnTo>
                  <a:close/>
                  <a:moveTo>
                    <a:pt x="23" y="444"/>
                  </a:moveTo>
                  <a:lnTo>
                    <a:pt x="284" y="444"/>
                  </a:lnTo>
                  <a:lnTo>
                    <a:pt x="284" y="37"/>
                  </a:lnTo>
                  <a:lnTo>
                    <a:pt x="23" y="37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3" name="Freeform 1480"/>
            <p:cNvSpPr>
              <a:spLocks/>
            </p:cNvSpPr>
            <p:nvPr/>
          </p:nvSpPr>
          <p:spPr bwMode="auto">
            <a:xfrm>
              <a:off x="101" y="138"/>
              <a:ext cx="59" cy="91"/>
            </a:xfrm>
            <a:custGeom>
              <a:avLst/>
              <a:gdLst>
                <a:gd name="T0" fmla="*/ 0 w 266"/>
                <a:gd name="T1" fmla="*/ 0 h 407"/>
                <a:gd name="T2" fmla="*/ 0 w 266"/>
                <a:gd name="T3" fmla="*/ 0 h 407"/>
                <a:gd name="T4" fmla="*/ 0 w 266"/>
                <a:gd name="T5" fmla="*/ 0 h 407"/>
                <a:gd name="T6" fmla="*/ 0 w 266"/>
                <a:gd name="T7" fmla="*/ 0 h 407"/>
                <a:gd name="T8" fmla="*/ 0 w 266"/>
                <a:gd name="T9" fmla="*/ 0 h 407"/>
                <a:gd name="T10" fmla="*/ 0 w 266"/>
                <a:gd name="T11" fmla="*/ 0 h 407"/>
                <a:gd name="T12" fmla="*/ 0 w 266"/>
                <a:gd name="T13" fmla="*/ 0 h 407"/>
                <a:gd name="T14" fmla="*/ 0 w 266"/>
                <a:gd name="T15" fmla="*/ 0 h 407"/>
                <a:gd name="T16" fmla="*/ 0 w 266"/>
                <a:gd name="T17" fmla="*/ 0 h 407"/>
                <a:gd name="T18" fmla="*/ 0 w 266"/>
                <a:gd name="T19" fmla="*/ 0 h 4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07"/>
                <a:gd name="T32" fmla="*/ 266 w 266"/>
                <a:gd name="T33" fmla="*/ 407 h 4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07">
                  <a:moveTo>
                    <a:pt x="0" y="406"/>
                  </a:moveTo>
                  <a:lnTo>
                    <a:pt x="265" y="406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06"/>
                  </a:lnTo>
                  <a:close/>
                  <a:moveTo>
                    <a:pt x="22" y="373"/>
                  </a:moveTo>
                  <a:lnTo>
                    <a:pt x="239" y="373"/>
                  </a:lnTo>
                  <a:lnTo>
                    <a:pt x="239" y="32"/>
                  </a:lnTo>
                  <a:lnTo>
                    <a:pt x="22" y="32"/>
                  </a:lnTo>
                  <a:lnTo>
                    <a:pt x="22" y="373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4" name="Freeform 1481"/>
            <p:cNvSpPr>
              <a:spLocks/>
            </p:cNvSpPr>
            <p:nvPr/>
          </p:nvSpPr>
          <p:spPr bwMode="auto">
            <a:xfrm>
              <a:off x="107" y="146"/>
              <a:ext cx="48" cy="75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0 h 336"/>
                <a:gd name="T6" fmla="*/ 0 w 216"/>
                <a:gd name="T7" fmla="*/ 0 h 336"/>
                <a:gd name="T8" fmla="*/ 0 w 216"/>
                <a:gd name="T9" fmla="*/ 0 h 336"/>
                <a:gd name="T10" fmla="*/ 0 w 216"/>
                <a:gd name="T11" fmla="*/ 0 h 336"/>
                <a:gd name="T12" fmla="*/ 0 w 216"/>
                <a:gd name="T13" fmla="*/ 0 h 336"/>
                <a:gd name="T14" fmla="*/ 0 w 216"/>
                <a:gd name="T15" fmla="*/ 0 h 336"/>
                <a:gd name="T16" fmla="*/ 0 w 216"/>
                <a:gd name="T17" fmla="*/ 0 h 336"/>
                <a:gd name="T18" fmla="*/ 0 w 216"/>
                <a:gd name="T19" fmla="*/ 0 h 3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336"/>
                <a:gd name="T32" fmla="*/ 216 w 216"/>
                <a:gd name="T33" fmla="*/ 336 h 3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336">
                  <a:moveTo>
                    <a:pt x="0" y="335"/>
                  </a:moveTo>
                  <a:lnTo>
                    <a:pt x="215" y="335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335"/>
                  </a:lnTo>
                  <a:close/>
                  <a:moveTo>
                    <a:pt x="26" y="293"/>
                  </a:moveTo>
                  <a:lnTo>
                    <a:pt x="190" y="293"/>
                  </a:lnTo>
                  <a:lnTo>
                    <a:pt x="190" y="42"/>
                  </a:lnTo>
                  <a:lnTo>
                    <a:pt x="26" y="42"/>
                  </a:lnTo>
                  <a:lnTo>
                    <a:pt x="26" y="29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" name="Freeform 1482"/>
            <p:cNvSpPr>
              <a:spLocks/>
            </p:cNvSpPr>
            <p:nvPr/>
          </p:nvSpPr>
          <p:spPr bwMode="auto">
            <a:xfrm>
              <a:off x="113" y="155"/>
              <a:ext cx="36" cy="57"/>
            </a:xfrm>
            <a:custGeom>
              <a:avLst/>
              <a:gdLst>
                <a:gd name="T0" fmla="*/ 0 w 163"/>
                <a:gd name="T1" fmla="*/ 0 h 257"/>
                <a:gd name="T2" fmla="*/ 0 w 163"/>
                <a:gd name="T3" fmla="*/ 0 h 257"/>
                <a:gd name="T4" fmla="*/ 0 w 163"/>
                <a:gd name="T5" fmla="*/ 0 h 257"/>
                <a:gd name="T6" fmla="*/ 0 w 163"/>
                <a:gd name="T7" fmla="*/ 0 h 257"/>
                <a:gd name="T8" fmla="*/ 0 w 163"/>
                <a:gd name="T9" fmla="*/ 0 h 257"/>
                <a:gd name="T10" fmla="*/ 0 w 163"/>
                <a:gd name="T11" fmla="*/ 0 h 257"/>
                <a:gd name="T12" fmla="*/ 0 w 163"/>
                <a:gd name="T13" fmla="*/ 0 h 257"/>
                <a:gd name="T14" fmla="*/ 0 w 163"/>
                <a:gd name="T15" fmla="*/ 0 h 257"/>
                <a:gd name="T16" fmla="*/ 0 w 163"/>
                <a:gd name="T17" fmla="*/ 0 h 257"/>
                <a:gd name="T18" fmla="*/ 0 w 163"/>
                <a:gd name="T19" fmla="*/ 0 h 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3"/>
                <a:gd name="T31" fmla="*/ 0 h 257"/>
                <a:gd name="T32" fmla="*/ 163 w 163"/>
                <a:gd name="T33" fmla="*/ 257 h 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3" h="257">
                  <a:moveTo>
                    <a:pt x="0" y="256"/>
                  </a:moveTo>
                  <a:lnTo>
                    <a:pt x="162" y="25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56"/>
                  </a:lnTo>
                  <a:close/>
                  <a:moveTo>
                    <a:pt x="27" y="213"/>
                  </a:moveTo>
                  <a:lnTo>
                    <a:pt x="136" y="213"/>
                  </a:lnTo>
                  <a:lnTo>
                    <a:pt x="136" y="44"/>
                  </a:lnTo>
                  <a:lnTo>
                    <a:pt x="27" y="44"/>
                  </a:lnTo>
                  <a:lnTo>
                    <a:pt x="27" y="2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6" name="Freeform 1483"/>
            <p:cNvSpPr>
              <a:spLocks/>
            </p:cNvSpPr>
            <p:nvPr/>
          </p:nvSpPr>
          <p:spPr bwMode="auto">
            <a:xfrm>
              <a:off x="118" y="164"/>
              <a:ext cx="24" cy="38"/>
            </a:xfrm>
            <a:custGeom>
              <a:avLst/>
              <a:gdLst>
                <a:gd name="T0" fmla="*/ 0 w 112"/>
                <a:gd name="T1" fmla="*/ 0 h 171"/>
                <a:gd name="T2" fmla="*/ 0 w 112"/>
                <a:gd name="T3" fmla="*/ 0 h 171"/>
                <a:gd name="T4" fmla="*/ 0 w 112"/>
                <a:gd name="T5" fmla="*/ 0 h 171"/>
                <a:gd name="T6" fmla="*/ 0 w 112"/>
                <a:gd name="T7" fmla="*/ 0 h 171"/>
                <a:gd name="T8" fmla="*/ 0 w 112"/>
                <a:gd name="T9" fmla="*/ 0 h 171"/>
                <a:gd name="T10" fmla="*/ 0 w 112"/>
                <a:gd name="T11" fmla="*/ 0 h 171"/>
                <a:gd name="T12" fmla="*/ 0 w 112"/>
                <a:gd name="T13" fmla="*/ 0 h 171"/>
                <a:gd name="T14" fmla="*/ 0 w 112"/>
                <a:gd name="T15" fmla="*/ 0 h 171"/>
                <a:gd name="T16" fmla="*/ 0 w 112"/>
                <a:gd name="T17" fmla="*/ 0 h 171"/>
                <a:gd name="T18" fmla="*/ 0 w 112"/>
                <a:gd name="T19" fmla="*/ 0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71"/>
                <a:gd name="T32" fmla="*/ 112 w 112"/>
                <a:gd name="T33" fmla="*/ 171 h 17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71">
                  <a:moveTo>
                    <a:pt x="0" y="170"/>
                  </a:moveTo>
                  <a:lnTo>
                    <a:pt x="111" y="17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70"/>
                  </a:lnTo>
                  <a:close/>
                  <a:moveTo>
                    <a:pt x="27" y="130"/>
                  </a:moveTo>
                  <a:lnTo>
                    <a:pt x="83" y="130"/>
                  </a:lnTo>
                  <a:lnTo>
                    <a:pt x="83" y="41"/>
                  </a:lnTo>
                  <a:lnTo>
                    <a:pt x="27" y="41"/>
                  </a:lnTo>
                  <a:lnTo>
                    <a:pt x="27" y="13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" name="Freeform 1484"/>
            <p:cNvSpPr>
              <a:spLocks/>
            </p:cNvSpPr>
            <p:nvPr/>
          </p:nvSpPr>
          <p:spPr bwMode="auto">
            <a:xfrm>
              <a:off x="125" y="174"/>
              <a:ext cx="11" cy="19"/>
            </a:xfrm>
            <a:custGeom>
              <a:avLst/>
              <a:gdLst>
                <a:gd name="T0" fmla="*/ 0 w 52"/>
                <a:gd name="T1" fmla="*/ 0 h 86"/>
                <a:gd name="T2" fmla="*/ 0 w 52"/>
                <a:gd name="T3" fmla="*/ 0 h 86"/>
                <a:gd name="T4" fmla="*/ 0 w 52"/>
                <a:gd name="T5" fmla="*/ 0 h 86"/>
                <a:gd name="T6" fmla="*/ 0 w 52"/>
                <a:gd name="T7" fmla="*/ 0 h 86"/>
                <a:gd name="T8" fmla="*/ 0 w 52"/>
                <a:gd name="T9" fmla="*/ 0 h 86"/>
                <a:gd name="T10" fmla="*/ 0 w 52"/>
                <a:gd name="T11" fmla="*/ 0 h 86"/>
                <a:gd name="T12" fmla="*/ 0 w 52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86"/>
                <a:gd name="T23" fmla="*/ 52 w 52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86">
                  <a:moveTo>
                    <a:pt x="0" y="85"/>
                  </a:moveTo>
                  <a:lnTo>
                    <a:pt x="51" y="8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7" y="43"/>
                  </a:moveTo>
                  <a:lnTo>
                    <a:pt x="2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8" name="Line 1485"/>
            <p:cNvSpPr>
              <a:spLocks noChangeShapeType="1"/>
            </p:cNvSpPr>
            <p:nvPr/>
          </p:nvSpPr>
          <p:spPr bwMode="auto">
            <a:xfrm>
              <a:off x="224" y="108"/>
              <a:ext cx="9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Line 1486"/>
            <p:cNvSpPr>
              <a:spLocks noChangeShapeType="1"/>
            </p:cNvSpPr>
            <p:nvPr/>
          </p:nvSpPr>
          <p:spPr bwMode="auto">
            <a:xfrm>
              <a:off x="231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Line 1487"/>
            <p:cNvSpPr>
              <a:spLocks noChangeShapeType="1"/>
            </p:cNvSpPr>
            <p:nvPr/>
          </p:nvSpPr>
          <p:spPr bwMode="auto">
            <a:xfrm>
              <a:off x="180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Freeform 1488"/>
            <p:cNvSpPr>
              <a:spLocks/>
            </p:cNvSpPr>
            <p:nvPr/>
          </p:nvSpPr>
          <p:spPr bwMode="auto">
            <a:xfrm>
              <a:off x="47" y="36"/>
              <a:ext cx="193" cy="52"/>
            </a:xfrm>
            <a:custGeom>
              <a:avLst/>
              <a:gdLst>
                <a:gd name="T0" fmla="*/ 0 w 856"/>
                <a:gd name="T1" fmla="*/ 0 h 232"/>
                <a:gd name="T2" fmla="*/ 0 w 856"/>
                <a:gd name="T3" fmla="*/ 0 h 232"/>
                <a:gd name="T4" fmla="*/ 0 w 856"/>
                <a:gd name="T5" fmla="*/ 0 h 232"/>
                <a:gd name="T6" fmla="*/ 0 w 856"/>
                <a:gd name="T7" fmla="*/ 0 h 232"/>
                <a:gd name="T8" fmla="*/ 0 w 856"/>
                <a:gd name="T9" fmla="*/ 0 h 232"/>
                <a:gd name="T10" fmla="*/ 0 w 856"/>
                <a:gd name="T11" fmla="*/ 0 h 232"/>
                <a:gd name="T12" fmla="*/ 0 w 856"/>
                <a:gd name="T13" fmla="*/ 0 h 232"/>
                <a:gd name="T14" fmla="*/ 0 w 856"/>
                <a:gd name="T15" fmla="*/ 0 h 232"/>
                <a:gd name="T16" fmla="*/ 0 w 856"/>
                <a:gd name="T17" fmla="*/ 0 h 232"/>
                <a:gd name="T18" fmla="*/ 0 w 856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6"/>
                <a:gd name="T31" fmla="*/ 0 h 232"/>
                <a:gd name="T32" fmla="*/ 856 w 856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6" h="232">
                  <a:moveTo>
                    <a:pt x="0" y="231"/>
                  </a:moveTo>
                  <a:lnTo>
                    <a:pt x="855" y="231"/>
                  </a:lnTo>
                  <a:lnTo>
                    <a:pt x="855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5" y="227"/>
                  </a:moveTo>
                  <a:lnTo>
                    <a:pt x="843" y="227"/>
                  </a:lnTo>
                  <a:lnTo>
                    <a:pt x="843" y="0"/>
                  </a:lnTo>
                  <a:lnTo>
                    <a:pt x="5" y="0"/>
                  </a:lnTo>
                  <a:lnTo>
                    <a:pt x="5" y="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2" name="Freeform 1489"/>
            <p:cNvSpPr>
              <a:spLocks/>
            </p:cNvSpPr>
            <p:nvPr/>
          </p:nvSpPr>
          <p:spPr bwMode="auto">
            <a:xfrm>
              <a:off x="49" y="36"/>
              <a:ext cx="188" cy="50"/>
            </a:xfrm>
            <a:custGeom>
              <a:avLst/>
              <a:gdLst>
                <a:gd name="T0" fmla="*/ 0 w 835"/>
                <a:gd name="T1" fmla="*/ 0 h 227"/>
                <a:gd name="T2" fmla="*/ 0 w 835"/>
                <a:gd name="T3" fmla="*/ 0 h 227"/>
                <a:gd name="T4" fmla="*/ 0 w 835"/>
                <a:gd name="T5" fmla="*/ 0 h 227"/>
                <a:gd name="T6" fmla="*/ 0 w 835"/>
                <a:gd name="T7" fmla="*/ 0 h 227"/>
                <a:gd name="T8" fmla="*/ 0 w 835"/>
                <a:gd name="T9" fmla="*/ 0 h 227"/>
                <a:gd name="T10" fmla="*/ 0 w 835"/>
                <a:gd name="T11" fmla="*/ 0 h 227"/>
                <a:gd name="T12" fmla="*/ 0 w 835"/>
                <a:gd name="T13" fmla="*/ 0 h 227"/>
                <a:gd name="T14" fmla="*/ 0 w 835"/>
                <a:gd name="T15" fmla="*/ 0 h 227"/>
                <a:gd name="T16" fmla="*/ 0 w 835"/>
                <a:gd name="T17" fmla="*/ 0 h 227"/>
                <a:gd name="T18" fmla="*/ 0 w 835"/>
                <a:gd name="T19" fmla="*/ 0 h 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5"/>
                <a:gd name="T31" fmla="*/ 0 h 227"/>
                <a:gd name="T32" fmla="*/ 835 w 835"/>
                <a:gd name="T33" fmla="*/ 227 h 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5" h="227">
                  <a:moveTo>
                    <a:pt x="0" y="226"/>
                  </a:moveTo>
                  <a:lnTo>
                    <a:pt x="834" y="226"/>
                  </a:lnTo>
                  <a:lnTo>
                    <a:pt x="834" y="0"/>
                  </a:lnTo>
                  <a:lnTo>
                    <a:pt x="0" y="0"/>
                  </a:lnTo>
                  <a:lnTo>
                    <a:pt x="0" y="226"/>
                  </a:lnTo>
                  <a:close/>
                  <a:moveTo>
                    <a:pt x="8" y="222"/>
                  </a:moveTo>
                  <a:lnTo>
                    <a:pt x="823" y="222"/>
                  </a:lnTo>
                  <a:lnTo>
                    <a:pt x="823" y="5"/>
                  </a:lnTo>
                  <a:lnTo>
                    <a:pt x="8" y="5"/>
                  </a:lnTo>
                  <a:lnTo>
                    <a:pt x="8" y="222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3" name="Freeform 1490"/>
            <p:cNvSpPr>
              <a:spLocks/>
            </p:cNvSpPr>
            <p:nvPr/>
          </p:nvSpPr>
          <p:spPr bwMode="auto">
            <a:xfrm>
              <a:off x="50" y="36"/>
              <a:ext cx="185" cy="49"/>
            </a:xfrm>
            <a:custGeom>
              <a:avLst/>
              <a:gdLst>
                <a:gd name="T0" fmla="*/ 0 w 819"/>
                <a:gd name="T1" fmla="*/ 0 h 221"/>
                <a:gd name="T2" fmla="*/ 0 w 819"/>
                <a:gd name="T3" fmla="*/ 0 h 221"/>
                <a:gd name="T4" fmla="*/ 0 w 819"/>
                <a:gd name="T5" fmla="*/ 0 h 221"/>
                <a:gd name="T6" fmla="*/ 0 w 819"/>
                <a:gd name="T7" fmla="*/ 0 h 221"/>
                <a:gd name="T8" fmla="*/ 0 w 819"/>
                <a:gd name="T9" fmla="*/ 0 h 221"/>
                <a:gd name="T10" fmla="*/ 0 w 819"/>
                <a:gd name="T11" fmla="*/ 0 h 221"/>
                <a:gd name="T12" fmla="*/ 0 w 819"/>
                <a:gd name="T13" fmla="*/ 0 h 221"/>
                <a:gd name="T14" fmla="*/ 0 w 819"/>
                <a:gd name="T15" fmla="*/ 0 h 221"/>
                <a:gd name="T16" fmla="*/ 0 w 819"/>
                <a:gd name="T17" fmla="*/ 0 h 221"/>
                <a:gd name="T18" fmla="*/ 0 w 819"/>
                <a:gd name="T19" fmla="*/ 0 h 2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9"/>
                <a:gd name="T31" fmla="*/ 0 h 221"/>
                <a:gd name="T32" fmla="*/ 819 w 819"/>
                <a:gd name="T33" fmla="*/ 221 h 2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9" h="221">
                  <a:moveTo>
                    <a:pt x="0" y="220"/>
                  </a:moveTo>
                  <a:lnTo>
                    <a:pt x="818" y="220"/>
                  </a:lnTo>
                  <a:lnTo>
                    <a:pt x="818" y="0"/>
                  </a:lnTo>
                  <a:lnTo>
                    <a:pt x="0" y="0"/>
                  </a:lnTo>
                  <a:lnTo>
                    <a:pt x="0" y="220"/>
                  </a:lnTo>
                  <a:close/>
                  <a:moveTo>
                    <a:pt x="11" y="217"/>
                  </a:moveTo>
                  <a:lnTo>
                    <a:pt x="809" y="217"/>
                  </a:lnTo>
                  <a:lnTo>
                    <a:pt x="809" y="2"/>
                  </a:lnTo>
                  <a:lnTo>
                    <a:pt x="11" y="2"/>
                  </a:lnTo>
                  <a:lnTo>
                    <a:pt x="11" y="21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" name="Freeform 1491"/>
            <p:cNvSpPr>
              <a:spLocks/>
            </p:cNvSpPr>
            <p:nvPr/>
          </p:nvSpPr>
          <p:spPr bwMode="auto">
            <a:xfrm>
              <a:off x="52" y="38"/>
              <a:ext cx="180" cy="47"/>
            </a:xfrm>
            <a:custGeom>
              <a:avLst/>
              <a:gdLst>
                <a:gd name="T0" fmla="*/ 0 w 796"/>
                <a:gd name="T1" fmla="*/ 0 h 211"/>
                <a:gd name="T2" fmla="*/ 0 w 796"/>
                <a:gd name="T3" fmla="*/ 0 h 211"/>
                <a:gd name="T4" fmla="*/ 0 w 796"/>
                <a:gd name="T5" fmla="*/ 0 h 211"/>
                <a:gd name="T6" fmla="*/ 0 w 796"/>
                <a:gd name="T7" fmla="*/ 0 h 211"/>
                <a:gd name="T8" fmla="*/ 0 w 796"/>
                <a:gd name="T9" fmla="*/ 0 h 211"/>
                <a:gd name="T10" fmla="*/ 0 w 796"/>
                <a:gd name="T11" fmla="*/ 0 h 211"/>
                <a:gd name="T12" fmla="*/ 0 w 796"/>
                <a:gd name="T13" fmla="*/ 0 h 211"/>
                <a:gd name="T14" fmla="*/ 0 w 796"/>
                <a:gd name="T15" fmla="*/ 0 h 211"/>
                <a:gd name="T16" fmla="*/ 0 w 796"/>
                <a:gd name="T17" fmla="*/ 0 h 211"/>
                <a:gd name="T18" fmla="*/ 0 w 79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211"/>
                <a:gd name="T32" fmla="*/ 796 w 79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211">
                  <a:moveTo>
                    <a:pt x="0" y="210"/>
                  </a:moveTo>
                  <a:lnTo>
                    <a:pt x="795" y="210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9" y="210"/>
                  </a:moveTo>
                  <a:lnTo>
                    <a:pt x="785" y="210"/>
                  </a:lnTo>
                  <a:lnTo>
                    <a:pt x="785" y="0"/>
                  </a:lnTo>
                  <a:lnTo>
                    <a:pt x="9" y="0"/>
                  </a:lnTo>
                  <a:lnTo>
                    <a:pt x="9" y="21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" name="Freeform 1492"/>
            <p:cNvSpPr>
              <a:spLocks/>
            </p:cNvSpPr>
            <p:nvPr/>
          </p:nvSpPr>
          <p:spPr bwMode="auto">
            <a:xfrm>
              <a:off x="55" y="38"/>
              <a:ext cx="175" cy="47"/>
            </a:xfrm>
            <a:custGeom>
              <a:avLst/>
              <a:gdLst>
                <a:gd name="T0" fmla="*/ 0 w 776"/>
                <a:gd name="T1" fmla="*/ 0 h 211"/>
                <a:gd name="T2" fmla="*/ 0 w 776"/>
                <a:gd name="T3" fmla="*/ 0 h 211"/>
                <a:gd name="T4" fmla="*/ 0 w 776"/>
                <a:gd name="T5" fmla="*/ 0 h 211"/>
                <a:gd name="T6" fmla="*/ 0 w 776"/>
                <a:gd name="T7" fmla="*/ 0 h 211"/>
                <a:gd name="T8" fmla="*/ 0 w 776"/>
                <a:gd name="T9" fmla="*/ 0 h 211"/>
                <a:gd name="T10" fmla="*/ 0 w 776"/>
                <a:gd name="T11" fmla="*/ 0 h 211"/>
                <a:gd name="T12" fmla="*/ 0 w 776"/>
                <a:gd name="T13" fmla="*/ 0 h 211"/>
                <a:gd name="T14" fmla="*/ 0 w 776"/>
                <a:gd name="T15" fmla="*/ 0 h 211"/>
                <a:gd name="T16" fmla="*/ 0 w 776"/>
                <a:gd name="T17" fmla="*/ 0 h 211"/>
                <a:gd name="T18" fmla="*/ 0 w 77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6"/>
                <a:gd name="T31" fmla="*/ 0 h 211"/>
                <a:gd name="T32" fmla="*/ 776 w 77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6" h="211">
                  <a:moveTo>
                    <a:pt x="0" y="210"/>
                  </a:moveTo>
                  <a:lnTo>
                    <a:pt x="775" y="210"/>
                  </a:lnTo>
                  <a:lnTo>
                    <a:pt x="77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10" y="205"/>
                  </a:moveTo>
                  <a:lnTo>
                    <a:pt x="767" y="205"/>
                  </a:lnTo>
                  <a:lnTo>
                    <a:pt x="767" y="4"/>
                  </a:lnTo>
                  <a:lnTo>
                    <a:pt x="10" y="4"/>
                  </a:lnTo>
                  <a:lnTo>
                    <a:pt x="10" y="205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" name="Freeform 1493"/>
            <p:cNvSpPr>
              <a:spLocks/>
            </p:cNvSpPr>
            <p:nvPr/>
          </p:nvSpPr>
          <p:spPr bwMode="auto">
            <a:xfrm>
              <a:off x="57" y="39"/>
              <a:ext cx="171" cy="46"/>
            </a:xfrm>
            <a:custGeom>
              <a:avLst/>
              <a:gdLst>
                <a:gd name="T0" fmla="*/ 0 w 759"/>
                <a:gd name="T1" fmla="*/ 0 h 207"/>
                <a:gd name="T2" fmla="*/ 0 w 759"/>
                <a:gd name="T3" fmla="*/ 0 h 207"/>
                <a:gd name="T4" fmla="*/ 0 w 759"/>
                <a:gd name="T5" fmla="*/ 0 h 207"/>
                <a:gd name="T6" fmla="*/ 0 w 759"/>
                <a:gd name="T7" fmla="*/ 0 h 207"/>
                <a:gd name="T8" fmla="*/ 0 w 759"/>
                <a:gd name="T9" fmla="*/ 0 h 207"/>
                <a:gd name="T10" fmla="*/ 0 w 759"/>
                <a:gd name="T11" fmla="*/ 0 h 207"/>
                <a:gd name="T12" fmla="*/ 0 w 759"/>
                <a:gd name="T13" fmla="*/ 0 h 207"/>
                <a:gd name="T14" fmla="*/ 0 w 759"/>
                <a:gd name="T15" fmla="*/ 0 h 207"/>
                <a:gd name="T16" fmla="*/ 0 w 759"/>
                <a:gd name="T17" fmla="*/ 0 h 207"/>
                <a:gd name="T18" fmla="*/ 0 w 759"/>
                <a:gd name="T19" fmla="*/ 0 h 2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207"/>
                <a:gd name="T32" fmla="*/ 759 w 759"/>
                <a:gd name="T33" fmla="*/ 207 h 2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207">
                  <a:moveTo>
                    <a:pt x="0" y="206"/>
                  </a:moveTo>
                  <a:lnTo>
                    <a:pt x="758" y="206"/>
                  </a:lnTo>
                  <a:lnTo>
                    <a:pt x="758" y="0"/>
                  </a:lnTo>
                  <a:lnTo>
                    <a:pt x="0" y="0"/>
                  </a:lnTo>
                  <a:lnTo>
                    <a:pt x="0" y="206"/>
                  </a:lnTo>
                  <a:close/>
                  <a:moveTo>
                    <a:pt x="11" y="204"/>
                  </a:moveTo>
                  <a:lnTo>
                    <a:pt x="747" y="204"/>
                  </a:lnTo>
                  <a:lnTo>
                    <a:pt x="747" y="3"/>
                  </a:lnTo>
                  <a:lnTo>
                    <a:pt x="11" y="3"/>
                  </a:lnTo>
                  <a:lnTo>
                    <a:pt x="11" y="204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" name="Freeform 1494"/>
            <p:cNvSpPr>
              <a:spLocks/>
            </p:cNvSpPr>
            <p:nvPr/>
          </p:nvSpPr>
          <p:spPr bwMode="auto">
            <a:xfrm>
              <a:off x="59" y="40"/>
              <a:ext cx="167" cy="43"/>
            </a:xfrm>
            <a:custGeom>
              <a:avLst/>
              <a:gdLst>
                <a:gd name="T0" fmla="*/ 0 w 741"/>
                <a:gd name="T1" fmla="*/ 0 h 196"/>
                <a:gd name="T2" fmla="*/ 0 w 741"/>
                <a:gd name="T3" fmla="*/ 0 h 196"/>
                <a:gd name="T4" fmla="*/ 0 w 741"/>
                <a:gd name="T5" fmla="*/ 0 h 196"/>
                <a:gd name="T6" fmla="*/ 0 w 741"/>
                <a:gd name="T7" fmla="*/ 0 h 196"/>
                <a:gd name="T8" fmla="*/ 0 w 741"/>
                <a:gd name="T9" fmla="*/ 0 h 196"/>
                <a:gd name="T10" fmla="*/ 0 w 741"/>
                <a:gd name="T11" fmla="*/ 0 h 196"/>
                <a:gd name="T12" fmla="*/ 0 w 741"/>
                <a:gd name="T13" fmla="*/ 0 h 196"/>
                <a:gd name="T14" fmla="*/ 0 w 741"/>
                <a:gd name="T15" fmla="*/ 0 h 196"/>
                <a:gd name="T16" fmla="*/ 0 w 741"/>
                <a:gd name="T17" fmla="*/ 0 h 196"/>
                <a:gd name="T18" fmla="*/ 0 w 741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96"/>
                <a:gd name="T32" fmla="*/ 741 w 741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96">
                  <a:moveTo>
                    <a:pt x="0" y="195"/>
                  </a:moveTo>
                  <a:lnTo>
                    <a:pt x="740" y="195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5"/>
                  </a:moveTo>
                  <a:lnTo>
                    <a:pt x="731" y="195"/>
                  </a:lnTo>
                  <a:lnTo>
                    <a:pt x="731" y="0"/>
                  </a:lnTo>
                  <a:lnTo>
                    <a:pt x="9" y="0"/>
                  </a:lnTo>
                  <a:lnTo>
                    <a:pt x="9" y="195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" name="Freeform 1495"/>
            <p:cNvSpPr>
              <a:spLocks/>
            </p:cNvSpPr>
            <p:nvPr/>
          </p:nvSpPr>
          <p:spPr bwMode="auto">
            <a:xfrm>
              <a:off x="62" y="40"/>
              <a:ext cx="161" cy="43"/>
            </a:xfrm>
            <a:custGeom>
              <a:avLst/>
              <a:gdLst>
                <a:gd name="T0" fmla="*/ 0 w 715"/>
                <a:gd name="T1" fmla="*/ 0 h 196"/>
                <a:gd name="T2" fmla="*/ 0 w 715"/>
                <a:gd name="T3" fmla="*/ 0 h 196"/>
                <a:gd name="T4" fmla="*/ 0 w 715"/>
                <a:gd name="T5" fmla="*/ 0 h 196"/>
                <a:gd name="T6" fmla="*/ 0 w 715"/>
                <a:gd name="T7" fmla="*/ 0 h 196"/>
                <a:gd name="T8" fmla="*/ 0 w 715"/>
                <a:gd name="T9" fmla="*/ 0 h 196"/>
                <a:gd name="T10" fmla="*/ 0 w 715"/>
                <a:gd name="T11" fmla="*/ 0 h 196"/>
                <a:gd name="T12" fmla="*/ 0 w 715"/>
                <a:gd name="T13" fmla="*/ 0 h 196"/>
                <a:gd name="T14" fmla="*/ 0 w 715"/>
                <a:gd name="T15" fmla="*/ 0 h 196"/>
                <a:gd name="T16" fmla="*/ 0 w 715"/>
                <a:gd name="T17" fmla="*/ 0 h 196"/>
                <a:gd name="T18" fmla="*/ 0 w 715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5"/>
                <a:gd name="T31" fmla="*/ 0 h 196"/>
                <a:gd name="T32" fmla="*/ 715 w 715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5" h="196">
                  <a:moveTo>
                    <a:pt x="0" y="195"/>
                  </a:moveTo>
                  <a:lnTo>
                    <a:pt x="714" y="195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1"/>
                  </a:moveTo>
                  <a:lnTo>
                    <a:pt x="704" y="191"/>
                  </a:lnTo>
                  <a:lnTo>
                    <a:pt x="704" y="5"/>
                  </a:lnTo>
                  <a:lnTo>
                    <a:pt x="9" y="5"/>
                  </a:lnTo>
                  <a:lnTo>
                    <a:pt x="9" y="19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" name="Freeform 1496"/>
            <p:cNvSpPr>
              <a:spLocks/>
            </p:cNvSpPr>
            <p:nvPr/>
          </p:nvSpPr>
          <p:spPr bwMode="auto">
            <a:xfrm>
              <a:off x="64" y="40"/>
              <a:ext cx="158" cy="42"/>
            </a:xfrm>
            <a:custGeom>
              <a:avLst/>
              <a:gdLst>
                <a:gd name="T0" fmla="*/ 0 w 699"/>
                <a:gd name="T1" fmla="*/ 0 h 191"/>
                <a:gd name="T2" fmla="*/ 0 w 699"/>
                <a:gd name="T3" fmla="*/ 0 h 191"/>
                <a:gd name="T4" fmla="*/ 0 w 699"/>
                <a:gd name="T5" fmla="*/ 0 h 191"/>
                <a:gd name="T6" fmla="*/ 0 w 699"/>
                <a:gd name="T7" fmla="*/ 0 h 191"/>
                <a:gd name="T8" fmla="*/ 0 w 699"/>
                <a:gd name="T9" fmla="*/ 0 h 191"/>
                <a:gd name="T10" fmla="*/ 0 w 699"/>
                <a:gd name="T11" fmla="*/ 0 h 191"/>
                <a:gd name="T12" fmla="*/ 0 w 699"/>
                <a:gd name="T13" fmla="*/ 0 h 191"/>
                <a:gd name="T14" fmla="*/ 0 w 699"/>
                <a:gd name="T15" fmla="*/ 0 h 191"/>
                <a:gd name="T16" fmla="*/ 0 w 699"/>
                <a:gd name="T17" fmla="*/ 0 h 191"/>
                <a:gd name="T18" fmla="*/ 0 w 699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9"/>
                <a:gd name="T31" fmla="*/ 0 h 191"/>
                <a:gd name="T32" fmla="*/ 699 w 699"/>
                <a:gd name="T33" fmla="*/ 191 h 1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9" h="191">
                  <a:moveTo>
                    <a:pt x="0" y="190"/>
                  </a:moveTo>
                  <a:lnTo>
                    <a:pt x="698" y="190"/>
                  </a:lnTo>
                  <a:lnTo>
                    <a:pt x="698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9" y="186"/>
                  </a:moveTo>
                  <a:lnTo>
                    <a:pt x="689" y="186"/>
                  </a:lnTo>
                  <a:lnTo>
                    <a:pt x="689" y="2"/>
                  </a:lnTo>
                  <a:lnTo>
                    <a:pt x="9" y="2"/>
                  </a:lnTo>
                  <a:lnTo>
                    <a:pt x="9" y="18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" name="Freeform 1497"/>
            <p:cNvSpPr>
              <a:spLocks/>
            </p:cNvSpPr>
            <p:nvPr/>
          </p:nvSpPr>
          <p:spPr bwMode="auto">
            <a:xfrm>
              <a:off x="66" y="41"/>
              <a:ext cx="153" cy="40"/>
            </a:xfrm>
            <a:custGeom>
              <a:avLst/>
              <a:gdLst>
                <a:gd name="T0" fmla="*/ 0 w 681"/>
                <a:gd name="T1" fmla="*/ 0 h 181"/>
                <a:gd name="T2" fmla="*/ 0 w 681"/>
                <a:gd name="T3" fmla="*/ 0 h 181"/>
                <a:gd name="T4" fmla="*/ 0 w 681"/>
                <a:gd name="T5" fmla="*/ 0 h 181"/>
                <a:gd name="T6" fmla="*/ 0 w 681"/>
                <a:gd name="T7" fmla="*/ 0 h 181"/>
                <a:gd name="T8" fmla="*/ 0 w 681"/>
                <a:gd name="T9" fmla="*/ 0 h 181"/>
                <a:gd name="T10" fmla="*/ 0 w 681"/>
                <a:gd name="T11" fmla="*/ 0 h 181"/>
                <a:gd name="T12" fmla="*/ 0 w 681"/>
                <a:gd name="T13" fmla="*/ 0 h 181"/>
                <a:gd name="T14" fmla="*/ 0 w 681"/>
                <a:gd name="T15" fmla="*/ 0 h 181"/>
                <a:gd name="T16" fmla="*/ 0 w 681"/>
                <a:gd name="T17" fmla="*/ 0 h 181"/>
                <a:gd name="T18" fmla="*/ 0 w 681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181"/>
                <a:gd name="T32" fmla="*/ 681 w 681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181">
                  <a:moveTo>
                    <a:pt x="0" y="180"/>
                  </a:moveTo>
                  <a:lnTo>
                    <a:pt x="680" y="18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11" y="176"/>
                  </a:moveTo>
                  <a:lnTo>
                    <a:pt x="669" y="176"/>
                  </a:lnTo>
                  <a:lnTo>
                    <a:pt x="669" y="0"/>
                  </a:lnTo>
                  <a:lnTo>
                    <a:pt x="11" y="0"/>
                  </a:lnTo>
                  <a:lnTo>
                    <a:pt x="11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" name="Freeform 1498"/>
            <p:cNvSpPr>
              <a:spLocks/>
            </p:cNvSpPr>
            <p:nvPr/>
          </p:nvSpPr>
          <p:spPr bwMode="auto">
            <a:xfrm>
              <a:off x="68" y="41"/>
              <a:ext cx="149" cy="40"/>
            </a:xfrm>
            <a:custGeom>
              <a:avLst/>
              <a:gdLst>
                <a:gd name="T0" fmla="*/ 0 w 663"/>
                <a:gd name="T1" fmla="*/ 0 h 181"/>
                <a:gd name="T2" fmla="*/ 0 w 663"/>
                <a:gd name="T3" fmla="*/ 0 h 181"/>
                <a:gd name="T4" fmla="*/ 0 w 663"/>
                <a:gd name="T5" fmla="*/ 0 h 181"/>
                <a:gd name="T6" fmla="*/ 0 w 663"/>
                <a:gd name="T7" fmla="*/ 0 h 181"/>
                <a:gd name="T8" fmla="*/ 0 w 663"/>
                <a:gd name="T9" fmla="*/ 0 h 181"/>
                <a:gd name="T10" fmla="*/ 0 w 663"/>
                <a:gd name="T11" fmla="*/ 0 h 181"/>
                <a:gd name="T12" fmla="*/ 0 w 663"/>
                <a:gd name="T13" fmla="*/ 0 h 181"/>
                <a:gd name="T14" fmla="*/ 0 w 663"/>
                <a:gd name="T15" fmla="*/ 0 h 181"/>
                <a:gd name="T16" fmla="*/ 0 w 663"/>
                <a:gd name="T17" fmla="*/ 0 h 181"/>
                <a:gd name="T18" fmla="*/ 0 w 663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3"/>
                <a:gd name="T31" fmla="*/ 0 h 181"/>
                <a:gd name="T32" fmla="*/ 663 w 663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3" h="181">
                  <a:moveTo>
                    <a:pt x="0" y="180"/>
                  </a:moveTo>
                  <a:lnTo>
                    <a:pt x="662" y="180"/>
                  </a:lnTo>
                  <a:lnTo>
                    <a:pt x="662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8" y="180"/>
                  </a:moveTo>
                  <a:lnTo>
                    <a:pt x="653" y="180"/>
                  </a:lnTo>
                  <a:lnTo>
                    <a:pt x="653" y="4"/>
                  </a:lnTo>
                  <a:lnTo>
                    <a:pt x="8" y="4"/>
                  </a:lnTo>
                  <a:lnTo>
                    <a:pt x="8" y="18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" name="Freeform 1499"/>
            <p:cNvSpPr>
              <a:spLocks/>
            </p:cNvSpPr>
            <p:nvPr/>
          </p:nvSpPr>
          <p:spPr bwMode="auto">
            <a:xfrm>
              <a:off x="71" y="42"/>
              <a:ext cx="144" cy="39"/>
            </a:xfrm>
            <a:custGeom>
              <a:avLst/>
              <a:gdLst>
                <a:gd name="T0" fmla="*/ 0 w 639"/>
                <a:gd name="T1" fmla="*/ 0 h 177"/>
                <a:gd name="T2" fmla="*/ 0 w 639"/>
                <a:gd name="T3" fmla="*/ 0 h 177"/>
                <a:gd name="T4" fmla="*/ 0 w 639"/>
                <a:gd name="T5" fmla="*/ 0 h 177"/>
                <a:gd name="T6" fmla="*/ 0 w 639"/>
                <a:gd name="T7" fmla="*/ 0 h 177"/>
                <a:gd name="T8" fmla="*/ 0 w 639"/>
                <a:gd name="T9" fmla="*/ 0 h 177"/>
                <a:gd name="T10" fmla="*/ 0 w 639"/>
                <a:gd name="T11" fmla="*/ 0 h 177"/>
                <a:gd name="T12" fmla="*/ 0 w 639"/>
                <a:gd name="T13" fmla="*/ 0 h 177"/>
                <a:gd name="T14" fmla="*/ 0 w 639"/>
                <a:gd name="T15" fmla="*/ 0 h 177"/>
                <a:gd name="T16" fmla="*/ 0 w 639"/>
                <a:gd name="T17" fmla="*/ 0 h 177"/>
                <a:gd name="T18" fmla="*/ 0 w 639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9"/>
                <a:gd name="T31" fmla="*/ 0 h 177"/>
                <a:gd name="T32" fmla="*/ 639 w 639"/>
                <a:gd name="T33" fmla="*/ 177 h 1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9" h="177">
                  <a:moveTo>
                    <a:pt x="0" y="176"/>
                  </a:moveTo>
                  <a:lnTo>
                    <a:pt x="638" y="176"/>
                  </a:lnTo>
                  <a:lnTo>
                    <a:pt x="638" y="0"/>
                  </a:lnTo>
                  <a:lnTo>
                    <a:pt x="0" y="0"/>
                  </a:lnTo>
                  <a:lnTo>
                    <a:pt x="0" y="176"/>
                  </a:lnTo>
                  <a:close/>
                  <a:moveTo>
                    <a:pt x="12" y="174"/>
                  </a:moveTo>
                  <a:lnTo>
                    <a:pt x="627" y="174"/>
                  </a:lnTo>
                  <a:lnTo>
                    <a:pt x="627" y="2"/>
                  </a:lnTo>
                  <a:lnTo>
                    <a:pt x="12" y="2"/>
                  </a:lnTo>
                  <a:lnTo>
                    <a:pt x="12" y="174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" name="Freeform 1500"/>
            <p:cNvSpPr>
              <a:spLocks/>
            </p:cNvSpPr>
            <p:nvPr/>
          </p:nvSpPr>
          <p:spPr bwMode="auto">
            <a:xfrm>
              <a:off x="74" y="43"/>
              <a:ext cx="139" cy="36"/>
            </a:xfrm>
            <a:custGeom>
              <a:avLst/>
              <a:gdLst>
                <a:gd name="T0" fmla="*/ 0 w 617"/>
                <a:gd name="T1" fmla="*/ 0 h 165"/>
                <a:gd name="T2" fmla="*/ 0 w 617"/>
                <a:gd name="T3" fmla="*/ 0 h 165"/>
                <a:gd name="T4" fmla="*/ 0 w 617"/>
                <a:gd name="T5" fmla="*/ 0 h 165"/>
                <a:gd name="T6" fmla="*/ 0 w 617"/>
                <a:gd name="T7" fmla="*/ 0 h 165"/>
                <a:gd name="T8" fmla="*/ 0 w 617"/>
                <a:gd name="T9" fmla="*/ 0 h 165"/>
                <a:gd name="T10" fmla="*/ 0 w 617"/>
                <a:gd name="T11" fmla="*/ 0 h 165"/>
                <a:gd name="T12" fmla="*/ 0 w 617"/>
                <a:gd name="T13" fmla="*/ 0 h 165"/>
                <a:gd name="T14" fmla="*/ 0 w 617"/>
                <a:gd name="T15" fmla="*/ 0 h 165"/>
                <a:gd name="T16" fmla="*/ 0 w 617"/>
                <a:gd name="T17" fmla="*/ 0 h 165"/>
                <a:gd name="T18" fmla="*/ 0 w 617"/>
                <a:gd name="T19" fmla="*/ 0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7"/>
                <a:gd name="T31" fmla="*/ 0 h 165"/>
                <a:gd name="T32" fmla="*/ 617 w 617"/>
                <a:gd name="T33" fmla="*/ 165 h 1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7" h="165">
                  <a:moveTo>
                    <a:pt x="0" y="164"/>
                  </a:moveTo>
                  <a:lnTo>
                    <a:pt x="616" y="164"/>
                  </a:lnTo>
                  <a:lnTo>
                    <a:pt x="616" y="0"/>
                  </a:lnTo>
                  <a:lnTo>
                    <a:pt x="0" y="0"/>
                  </a:lnTo>
                  <a:lnTo>
                    <a:pt x="0" y="164"/>
                  </a:lnTo>
                  <a:close/>
                  <a:moveTo>
                    <a:pt x="10" y="160"/>
                  </a:moveTo>
                  <a:lnTo>
                    <a:pt x="608" y="160"/>
                  </a:lnTo>
                  <a:lnTo>
                    <a:pt x="608" y="0"/>
                  </a:lnTo>
                  <a:lnTo>
                    <a:pt x="10" y="0"/>
                  </a:lnTo>
                  <a:lnTo>
                    <a:pt x="10" y="160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" name="Freeform 1501"/>
            <p:cNvSpPr>
              <a:spLocks/>
            </p:cNvSpPr>
            <p:nvPr/>
          </p:nvSpPr>
          <p:spPr bwMode="auto">
            <a:xfrm>
              <a:off x="76" y="43"/>
              <a:ext cx="135" cy="36"/>
            </a:xfrm>
            <a:custGeom>
              <a:avLst/>
              <a:gdLst>
                <a:gd name="T0" fmla="*/ 0 w 599"/>
                <a:gd name="T1" fmla="*/ 0 h 161"/>
                <a:gd name="T2" fmla="*/ 0 w 599"/>
                <a:gd name="T3" fmla="*/ 0 h 161"/>
                <a:gd name="T4" fmla="*/ 0 w 599"/>
                <a:gd name="T5" fmla="*/ 0 h 161"/>
                <a:gd name="T6" fmla="*/ 0 w 599"/>
                <a:gd name="T7" fmla="*/ 0 h 161"/>
                <a:gd name="T8" fmla="*/ 0 w 599"/>
                <a:gd name="T9" fmla="*/ 0 h 161"/>
                <a:gd name="T10" fmla="*/ 0 w 599"/>
                <a:gd name="T11" fmla="*/ 0 h 161"/>
                <a:gd name="T12" fmla="*/ 0 w 599"/>
                <a:gd name="T13" fmla="*/ 0 h 161"/>
                <a:gd name="T14" fmla="*/ 0 w 599"/>
                <a:gd name="T15" fmla="*/ 0 h 161"/>
                <a:gd name="T16" fmla="*/ 0 w 599"/>
                <a:gd name="T17" fmla="*/ 0 h 161"/>
                <a:gd name="T18" fmla="*/ 0 w 599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9"/>
                <a:gd name="T31" fmla="*/ 0 h 161"/>
                <a:gd name="T32" fmla="*/ 599 w 599"/>
                <a:gd name="T33" fmla="*/ 161 h 1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9" h="161">
                  <a:moveTo>
                    <a:pt x="0" y="160"/>
                  </a:moveTo>
                  <a:lnTo>
                    <a:pt x="598" y="160"/>
                  </a:lnTo>
                  <a:lnTo>
                    <a:pt x="598" y="0"/>
                  </a:lnTo>
                  <a:lnTo>
                    <a:pt x="0" y="0"/>
                  </a:lnTo>
                  <a:lnTo>
                    <a:pt x="0" y="160"/>
                  </a:lnTo>
                  <a:close/>
                  <a:moveTo>
                    <a:pt x="8" y="158"/>
                  </a:moveTo>
                  <a:lnTo>
                    <a:pt x="586" y="158"/>
                  </a:lnTo>
                  <a:lnTo>
                    <a:pt x="586" y="4"/>
                  </a:lnTo>
                  <a:lnTo>
                    <a:pt x="8" y="4"/>
                  </a:lnTo>
                  <a:lnTo>
                    <a:pt x="8" y="15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" name="Freeform 1502"/>
            <p:cNvSpPr>
              <a:spLocks/>
            </p:cNvSpPr>
            <p:nvPr/>
          </p:nvSpPr>
          <p:spPr bwMode="auto">
            <a:xfrm>
              <a:off x="78" y="43"/>
              <a:ext cx="130" cy="34"/>
            </a:xfrm>
            <a:custGeom>
              <a:avLst/>
              <a:gdLst>
                <a:gd name="T0" fmla="*/ 0 w 579"/>
                <a:gd name="T1" fmla="*/ 0 h 155"/>
                <a:gd name="T2" fmla="*/ 0 w 579"/>
                <a:gd name="T3" fmla="*/ 0 h 155"/>
                <a:gd name="T4" fmla="*/ 0 w 579"/>
                <a:gd name="T5" fmla="*/ 0 h 155"/>
                <a:gd name="T6" fmla="*/ 0 w 579"/>
                <a:gd name="T7" fmla="*/ 0 h 155"/>
                <a:gd name="T8" fmla="*/ 0 w 579"/>
                <a:gd name="T9" fmla="*/ 0 h 155"/>
                <a:gd name="T10" fmla="*/ 0 w 579"/>
                <a:gd name="T11" fmla="*/ 0 h 155"/>
                <a:gd name="T12" fmla="*/ 0 w 579"/>
                <a:gd name="T13" fmla="*/ 0 h 155"/>
                <a:gd name="T14" fmla="*/ 0 w 579"/>
                <a:gd name="T15" fmla="*/ 0 h 155"/>
                <a:gd name="T16" fmla="*/ 0 w 579"/>
                <a:gd name="T17" fmla="*/ 0 h 155"/>
                <a:gd name="T18" fmla="*/ 0 w 579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9"/>
                <a:gd name="T31" fmla="*/ 0 h 155"/>
                <a:gd name="T32" fmla="*/ 579 w 579"/>
                <a:gd name="T33" fmla="*/ 155 h 1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9" h="155">
                  <a:moveTo>
                    <a:pt x="0" y="154"/>
                  </a:moveTo>
                  <a:lnTo>
                    <a:pt x="578" y="154"/>
                  </a:lnTo>
                  <a:lnTo>
                    <a:pt x="578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13" y="154"/>
                  </a:moveTo>
                  <a:lnTo>
                    <a:pt x="567" y="154"/>
                  </a:lnTo>
                  <a:lnTo>
                    <a:pt x="567" y="2"/>
                  </a:lnTo>
                  <a:lnTo>
                    <a:pt x="13" y="2"/>
                  </a:lnTo>
                  <a:lnTo>
                    <a:pt x="13" y="15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Freeform 1503"/>
            <p:cNvSpPr>
              <a:spLocks/>
            </p:cNvSpPr>
            <p:nvPr/>
          </p:nvSpPr>
          <p:spPr bwMode="auto">
            <a:xfrm>
              <a:off x="81" y="44"/>
              <a:ext cx="125" cy="33"/>
            </a:xfrm>
            <a:custGeom>
              <a:avLst/>
              <a:gdLst>
                <a:gd name="T0" fmla="*/ 0 w 557"/>
                <a:gd name="T1" fmla="*/ 0 h 151"/>
                <a:gd name="T2" fmla="*/ 0 w 557"/>
                <a:gd name="T3" fmla="*/ 0 h 151"/>
                <a:gd name="T4" fmla="*/ 0 w 557"/>
                <a:gd name="T5" fmla="*/ 0 h 151"/>
                <a:gd name="T6" fmla="*/ 0 w 557"/>
                <a:gd name="T7" fmla="*/ 0 h 151"/>
                <a:gd name="T8" fmla="*/ 0 w 557"/>
                <a:gd name="T9" fmla="*/ 0 h 151"/>
                <a:gd name="T10" fmla="*/ 0 w 557"/>
                <a:gd name="T11" fmla="*/ 0 h 151"/>
                <a:gd name="T12" fmla="*/ 0 w 557"/>
                <a:gd name="T13" fmla="*/ 0 h 151"/>
                <a:gd name="T14" fmla="*/ 0 w 557"/>
                <a:gd name="T15" fmla="*/ 0 h 151"/>
                <a:gd name="T16" fmla="*/ 0 w 557"/>
                <a:gd name="T17" fmla="*/ 0 h 151"/>
                <a:gd name="T18" fmla="*/ 0 w 557"/>
                <a:gd name="T19" fmla="*/ 0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7"/>
                <a:gd name="T31" fmla="*/ 0 h 151"/>
                <a:gd name="T32" fmla="*/ 557 w 557"/>
                <a:gd name="T33" fmla="*/ 151 h 1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7" h="151">
                  <a:moveTo>
                    <a:pt x="0" y="150"/>
                  </a:moveTo>
                  <a:lnTo>
                    <a:pt x="556" y="150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150"/>
                  </a:lnTo>
                  <a:close/>
                  <a:moveTo>
                    <a:pt x="13" y="146"/>
                  </a:moveTo>
                  <a:lnTo>
                    <a:pt x="543" y="146"/>
                  </a:lnTo>
                  <a:lnTo>
                    <a:pt x="543" y="5"/>
                  </a:lnTo>
                  <a:lnTo>
                    <a:pt x="13" y="5"/>
                  </a:lnTo>
                  <a:lnTo>
                    <a:pt x="13" y="146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Freeform 1504"/>
            <p:cNvSpPr>
              <a:spLocks/>
            </p:cNvSpPr>
            <p:nvPr/>
          </p:nvSpPr>
          <p:spPr bwMode="auto">
            <a:xfrm>
              <a:off x="83" y="46"/>
              <a:ext cx="119" cy="32"/>
            </a:xfrm>
            <a:custGeom>
              <a:avLst/>
              <a:gdLst>
                <a:gd name="T0" fmla="*/ 0 w 531"/>
                <a:gd name="T1" fmla="*/ 0 h 145"/>
                <a:gd name="T2" fmla="*/ 0 w 531"/>
                <a:gd name="T3" fmla="*/ 0 h 145"/>
                <a:gd name="T4" fmla="*/ 0 w 531"/>
                <a:gd name="T5" fmla="*/ 0 h 145"/>
                <a:gd name="T6" fmla="*/ 0 w 531"/>
                <a:gd name="T7" fmla="*/ 0 h 145"/>
                <a:gd name="T8" fmla="*/ 0 w 531"/>
                <a:gd name="T9" fmla="*/ 0 h 145"/>
                <a:gd name="T10" fmla="*/ 0 w 531"/>
                <a:gd name="T11" fmla="*/ 0 h 145"/>
                <a:gd name="T12" fmla="*/ 0 w 531"/>
                <a:gd name="T13" fmla="*/ 0 h 145"/>
                <a:gd name="T14" fmla="*/ 0 w 531"/>
                <a:gd name="T15" fmla="*/ 0 h 145"/>
                <a:gd name="T16" fmla="*/ 0 w 531"/>
                <a:gd name="T17" fmla="*/ 0 h 145"/>
                <a:gd name="T18" fmla="*/ 0 w 53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1"/>
                <a:gd name="T31" fmla="*/ 0 h 145"/>
                <a:gd name="T32" fmla="*/ 531 w 531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1" h="145">
                  <a:moveTo>
                    <a:pt x="0" y="144"/>
                  </a:moveTo>
                  <a:lnTo>
                    <a:pt x="530" y="144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144"/>
                  </a:lnTo>
                  <a:close/>
                  <a:moveTo>
                    <a:pt x="12" y="142"/>
                  </a:moveTo>
                  <a:lnTo>
                    <a:pt x="518" y="142"/>
                  </a:lnTo>
                  <a:lnTo>
                    <a:pt x="518" y="2"/>
                  </a:lnTo>
                  <a:lnTo>
                    <a:pt x="12" y="2"/>
                  </a:lnTo>
                  <a:lnTo>
                    <a:pt x="12" y="142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8" name="Freeform 1505"/>
            <p:cNvSpPr>
              <a:spLocks/>
            </p:cNvSpPr>
            <p:nvPr/>
          </p:nvSpPr>
          <p:spPr bwMode="auto">
            <a:xfrm>
              <a:off x="86" y="47"/>
              <a:ext cx="114" cy="30"/>
            </a:xfrm>
            <a:custGeom>
              <a:avLst/>
              <a:gdLst>
                <a:gd name="T0" fmla="*/ 0 w 506"/>
                <a:gd name="T1" fmla="*/ 0 h 136"/>
                <a:gd name="T2" fmla="*/ 0 w 506"/>
                <a:gd name="T3" fmla="*/ 0 h 136"/>
                <a:gd name="T4" fmla="*/ 0 w 506"/>
                <a:gd name="T5" fmla="*/ 0 h 136"/>
                <a:gd name="T6" fmla="*/ 0 w 506"/>
                <a:gd name="T7" fmla="*/ 0 h 136"/>
                <a:gd name="T8" fmla="*/ 0 w 506"/>
                <a:gd name="T9" fmla="*/ 0 h 136"/>
                <a:gd name="T10" fmla="*/ 0 w 506"/>
                <a:gd name="T11" fmla="*/ 0 h 136"/>
                <a:gd name="T12" fmla="*/ 0 w 506"/>
                <a:gd name="T13" fmla="*/ 0 h 136"/>
                <a:gd name="T14" fmla="*/ 0 w 506"/>
                <a:gd name="T15" fmla="*/ 0 h 136"/>
                <a:gd name="T16" fmla="*/ 0 w 506"/>
                <a:gd name="T17" fmla="*/ 0 h 136"/>
                <a:gd name="T18" fmla="*/ 0 w 506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136"/>
                <a:gd name="T32" fmla="*/ 506 w 506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136">
                  <a:moveTo>
                    <a:pt x="0" y="135"/>
                  </a:moveTo>
                  <a:lnTo>
                    <a:pt x="505" y="135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135"/>
                  </a:lnTo>
                  <a:close/>
                  <a:moveTo>
                    <a:pt x="13" y="130"/>
                  </a:moveTo>
                  <a:lnTo>
                    <a:pt x="492" y="130"/>
                  </a:lnTo>
                  <a:lnTo>
                    <a:pt x="492" y="4"/>
                  </a:lnTo>
                  <a:lnTo>
                    <a:pt x="13" y="4"/>
                  </a:lnTo>
                  <a:lnTo>
                    <a:pt x="13" y="130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" name="Freeform 1506"/>
            <p:cNvSpPr>
              <a:spLocks/>
            </p:cNvSpPr>
            <p:nvPr/>
          </p:nvSpPr>
          <p:spPr bwMode="auto">
            <a:xfrm>
              <a:off x="89" y="47"/>
              <a:ext cx="108" cy="29"/>
            </a:xfrm>
            <a:custGeom>
              <a:avLst/>
              <a:gdLst>
                <a:gd name="T0" fmla="*/ 0 w 480"/>
                <a:gd name="T1" fmla="*/ 0 h 131"/>
                <a:gd name="T2" fmla="*/ 0 w 480"/>
                <a:gd name="T3" fmla="*/ 0 h 131"/>
                <a:gd name="T4" fmla="*/ 0 w 480"/>
                <a:gd name="T5" fmla="*/ 0 h 131"/>
                <a:gd name="T6" fmla="*/ 0 w 480"/>
                <a:gd name="T7" fmla="*/ 0 h 131"/>
                <a:gd name="T8" fmla="*/ 0 w 480"/>
                <a:gd name="T9" fmla="*/ 0 h 131"/>
                <a:gd name="T10" fmla="*/ 0 w 480"/>
                <a:gd name="T11" fmla="*/ 0 h 131"/>
                <a:gd name="T12" fmla="*/ 0 w 480"/>
                <a:gd name="T13" fmla="*/ 0 h 131"/>
                <a:gd name="T14" fmla="*/ 0 w 480"/>
                <a:gd name="T15" fmla="*/ 0 h 131"/>
                <a:gd name="T16" fmla="*/ 0 w 480"/>
                <a:gd name="T17" fmla="*/ 0 h 131"/>
                <a:gd name="T18" fmla="*/ 0 w 480"/>
                <a:gd name="T19" fmla="*/ 0 h 1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0"/>
                <a:gd name="T31" fmla="*/ 0 h 131"/>
                <a:gd name="T32" fmla="*/ 480 w 480"/>
                <a:gd name="T33" fmla="*/ 131 h 1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0" h="131">
                  <a:moveTo>
                    <a:pt x="0" y="130"/>
                  </a:moveTo>
                  <a:lnTo>
                    <a:pt x="479" y="130"/>
                  </a:lnTo>
                  <a:lnTo>
                    <a:pt x="479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12" y="127"/>
                  </a:moveTo>
                  <a:lnTo>
                    <a:pt x="464" y="127"/>
                  </a:lnTo>
                  <a:lnTo>
                    <a:pt x="464" y="2"/>
                  </a:lnTo>
                  <a:lnTo>
                    <a:pt x="12" y="2"/>
                  </a:lnTo>
                  <a:lnTo>
                    <a:pt x="12" y="127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" name="Freeform 1507"/>
            <p:cNvSpPr>
              <a:spLocks/>
            </p:cNvSpPr>
            <p:nvPr/>
          </p:nvSpPr>
          <p:spPr bwMode="auto">
            <a:xfrm>
              <a:off x="92" y="48"/>
              <a:ext cx="101" cy="26"/>
            </a:xfrm>
            <a:custGeom>
              <a:avLst/>
              <a:gdLst>
                <a:gd name="T0" fmla="*/ 0 w 451"/>
                <a:gd name="T1" fmla="*/ 0 h 121"/>
                <a:gd name="T2" fmla="*/ 0 w 451"/>
                <a:gd name="T3" fmla="*/ 0 h 121"/>
                <a:gd name="T4" fmla="*/ 0 w 451"/>
                <a:gd name="T5" fmla="*/ 0 h 121"/>
                <a:gd name="T6" fmla="*/ 0 w 451"/>
                <a:gd name="T7" fmla="*/ 0 h 121"/>
                <a:gd name="T8" fmla="*/ 0 w 451"/>
                <a:gd name="T9" fmla="*/ 0 h 121"/>
                <a:gd name="T10" fmla="*/ 0 w 451"/>
                <a:gd name="T11" fmla="*/ 0 h 121"/>
                <a:gd name="T12" fmla="*/ 0 w 451"/>
                <a:gd name="T13" fmla="*/ 0 h 121"/>
                <a:gd name="T14" fmla="*/ 0 w 451"/>
                <a:gd name="T15" fmla="*/ 0 h 121"/>
                <a:gd name="T16" fmla="*/ 0 w 451"/>
                <a:gd name="T17" fmla="*/ 0 h 121"/>
                <a:gd name="T18" fmla="*/ 0 w 451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1"/>
                <a:gd name="T31" fmla="*/ 0 h 121"/>
                <a:gd name="T32" fmla="*/ 451 w 45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1" h="121">
                  <a:moveTo>
                    <a:pt x="0" y="120"/>
                  </a:moveTo>
                  <a:lnTo>
                    <a:pt x="450" y="120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17" y="116"/>
                  </a:moveTo>
                  <a:lnTo>
                    <a:pt x="437" y="116"/>
                  </a:lnTo>
                  <a:lnTo>
                    <a:pt x="437" y="5"/>
                  </a:lnTo>
                  <a:lnTo>
                    <a:pt x="17" y="5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" name="Freeform 1508"/>
            <p:cNvSpPr>
              <a:spLocks/>
            </p:cNvSpPr>
            <p:nvPr/>
          </p:nvSpPr>
          <p:spPr bwMode="auto">
            <a:xfrm>
              <a:off x="96" y="49"/>
              <a:ext cx="94" cy="25"/>
            </a:xfrm>
            <a:custGeom>
              <a:avLst/>
              <a:gdLst>
                <a:gd name="T0" fmla="*/ 0 w 420"/>
                <a:gd name="T1" fmla="*/ 0 h 115"/>
                <a:gd name="T2" fmla="*/ 0 w 420"/>
                <a:gd name="T3" fmla="*/ 0 h 115"/>
                <a:gd name="T4" fmla="*/ 0 w 420"/>
                <a:gd name="T5" fmla="*/ 0 h 115"/>
                <a:gd name="T6" fmla="*/ 0 w 420"/>
                <a:gd name="T7" fmla="*/ 0 h 115"/>
                <a:gd name="T8" fmla="*/ 0 w 420"/>
                <a:gd name="T9" fmla="*/ 0 h 115"/>
                <a:gd name="T10" fmla="*/ 0 w 420"/>
                <a:gd name="T11" fmla="*/ 0 h 115"/>
                <a:gd name="T12" fmla="*/ 0 w 420"/>
                <a:gd name="T13" fmla="*/ 0 h 115"/>
                <a:gd name="T14" fmla="*/ 0 w 420"/>
                <a:gd name="T15" fmla="*/ 0 h 115"/>
                <a:gd name="T16" fmla="*/ 0 w 420"/>
                <a:gd name="T17" fmla="*/ 0 h 115"/>
                <a:gd name="T18" fmla="*/ 0 w 420"/>
                <a:gd name="T19" fmla="*/ 0 h 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0"/>
                <a:gd name="T31" fmla="*/ 0 h 115"/>
                <a:gd name="T32" fmla="*/ 420 w 420"/>
                <a:gd name="T33" fmla="*/ 115 h 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0" h="115">
                  <a:moveTo>
                    <a:pt x="0" y="114"/>
                  </a:moveTo>
                  <a:lnTo>
                    <a:pt x="419" y="114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4"/>
                  </a:lnTo>
                  <a:close/>
                  <a:moveTo>
                    <a:pt x="12" y="112"/>
                  </a:moveTo>
                  <a:lnTo>
                    <a:pt x="401" y="112"/>
                  </a:lnTo>
                  <a:lnTo>
                    <a:pt x="401" y="4"/>
                  </a:lnTo>
                  <a:lnTo>
                    <a:pt x="12" y="4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" name="Freeform 1509"/>
            <p:cNvSpPr>
              <a:spLocks/>
            </p:cNvSpPr>
            <p:nvPr/>
          </p:nvSpPr>
          <p:spPr bwMode="auto">
            <a:xfrm>
              <a:off x="99" y="50"/>
              <a:ext cx="87" cy="23"/>
            </a:xfrm>
            <a:custGeom>
              <a:avLst/>
              <a:gdLst>
                <a:gd name="T0" fmla="*/ 0 w 390"/>
                <a:gd name="T1" fmla="*/ 0 h 107"/>
                <a:gd name="T2" fmla="*/ 0 w 390"/>
                <a:gd name="T3" fmla="*/ 0 h 107"/>
                <a:gd name="T4" fmla="*/ 0 w 390"/>
                <a:gd name="T5" fmla="*/ 0 h 107"/>
                <a:gd name="T6" fmla="*/ 0 w 390"/>
                <a:gd name="T7" fmla="*/ 0 h 107"/>
                <a:gd name="T8" fmla="*/ 0 w 390"/>
                <a:gd name="T9" fmla="*/ 0 h 107"/>
                <a:gd name="T10" fmla="*/ 0 w 390"/>
                <a:gd name="T11" fmla="*/ 0 h 107"/>
                <a:gd name="T12" fmla="*/ 0 w 390"/>
                <a:gd name="T13" fmla="*/ 0 h 107"/>
                <a:gd name="T14" fmla="*/ 0 w 390"/>
                <a:gd name="T15" fmla="*/ 0 h 107"/>
                <a:gd name="T16" fmla="*/ 0 w 390"/>
                <a:gd name="T17" fmla="*/ 0 h 107"/>
                <a:gd name="T18" fmla="*/ 0 w 390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107"/>
                <a:gd name="T32" fmla="*/ 390 w 390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107">
                  <a:moveTo>
                    <a:pt x="0" y="106"/>
                  </a:moveTo>
                  <a:lnTo>
                    <a:pt x="389" y="10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106"/>
                  </a:lnTo>
                  <a:close/>
                  <a:moveTo>
                    <a:pt x="15" y="98"/>
                  </a:moveTo>
                  <a:lnTo>
                    <a:pt x="372" y="98"/>
                  </a:lnTo>
                  <a:lnTo>
                    <a:pt x="372" y="3"/>
                  </a:lnTo>
                  <a:lnTo>
                    <a:pt x="15" y="3"/>
                  </a:lnTo>
                  <a:lnTo>
                    <a:pt x="15" y="98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" name="Freeform 1510"/>
            <p:cNvSpPr>
              <a:spLocks/>
            </p:cNvSpPr>
            <p:nvPr/>
          </p:nvSpPr>
          <p:spPr bwMode="auto">
            <a:xfrm>
              <a:off x="103" y="51"/>
              <a:ext cx="80" cy="20"/>
            </a:xfrm>
            <a:custGeom>
              <a:avLst/>
              <a:gdLst>
                <a:gd name="T0" fmla="*/ 0 w 356"/>
                <a:gd name="T1" fmla="*/ 0 h 91"/>
                <a:gd name="T2" fmla="*/ 0 w 356"/>
                <a:gd name="T3" fmla="*/ 0 h 91"/>
                <a:gd name="T4" fmla="*/ 0 w 356"/>
                <a:gd name="T5" fmla="*/ 0 h 91"/>
                <a:gd name="T6" fmla="*/ 0 w 356"/>
                <a:gd name="T7" fmla="*/ 0 h 91"/>
                <a:gd name="T8" fmla="*/ 0 w 356"/>
                <a:gd name="T9" fmla="*/ 0 h 91"/>
                <a:gd name="T10" fmla="*/ 0 w 356"/>
                <a:gd name="T11" fmla="*/ 0 h 91"/>
                <a:gd name="T12" fmla="*/ 0 w 356"/>
                <a:gd name="T13" fmla="*/ 0 h 91"/>
                <a:gd name="T14" fmla="*/ 0 w 356"/>
                <a:gd name="T15" fmla="*/ 0 h 91"/>
                <a:gd name="T16" fmla="*/ 0 w 356"/>
                <a:gd name="T17" fmla="*/ 0 h 91"/>
                <a:gd name="T18" fmla="*/ 0 w 356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91"/>
                <a:gd name="T32" fmla="*/ 356 w 356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91">
                  <a:moveTo>
                    <a:pt x="0" y="90"/>
                  </a:moveTo>
                  <a:lnTo>
                    <a:pt x="355" y="90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6" y="85"/>
                  </a:moveTo>
                  <a:lnTo>
                    <a:pt x="340" y="85"/>
                  </a:lnTo>
                  <a:lnTo>
                    <a:pt x="340" y="5"/>
                  </a:lnTo>
                  <a:lnTo>
                    <a:pt x="16" y="5"/>
                  </a:lnTo>
                  <a:lnTo>
                    <a:pt x="16" y="8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" name="Freeform 1511"/>
            <p:cNvSpPr>
              <a:spLocks/>
            </p:cNvSpPr>
            <p:nvPr/>
          </p:nvSpPr>
          <p:spPr bwMode="auto">
            <a:xfrm>
              <a:off x="106" y="51"/>
              <a:ext cx="73" cy="20"/>
            </a:xfrm>
            <a:custGeom>
              <a:avLst/>
              <a:gdLst>
                <a:gd name="T0" fmla="*/ 0 w 325"/>
                <a:gd name="T1" fmla="*/ 0 h 91"/>
                <a:gd name="T2" fmla="*/ 0 w 325"/>
                <a:gd name="T3" fmla="*/ 0 h 91"/>
                <a:gd name="T4" fmla="*/ 0 w 325"/>
                <a:gd name="T5" fmla="*/ 0 h 91"/>
                <a:gd name="T6" fmla="*/ 0 w 325"/>
                <a:gd name="T7" fmla="*/ 0 h 91"/>
                <a:gd name="T8" fmla="*/ 0 w 325"/>
                <a:gd name="T9" fmla="*/ 0 h 91"/>
                <a:gd name="T10" fmla="*/ 0 w 325"/>
                <a:gd name="T11" fmla="*/ 0 h 91"/>
                <a:gd name="T12" fmla="*/ 0 w 325"/>
                <a:gd name="T13" fmla="*/ 0 h 91"/>
                <a:gd name="T14" fmla="*/ 0 w 325"/>
                <a:gd name="T15" fmla="*/ 0 h 91"/>
                <a:gd name="T16" fmla="*/ 0 w 325"/>
                <a:gd name="T17" fmla="*/ 0 h 91"/>
                <a:gd name="T18" fmla="*/ 0 w 325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5"/>
                <a:gd name="T31" fmla="*/ 0 h 91"/>
                <a:gd name="T32" fmla="*/ 325 w 325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5" h="91">
                  <a:moveTo>
                    <a:pt x="0" y="90"/>
                  </a:moveTo>
                  <a:lnTo>
                    <a:pt x="324" y="90"/>
                  </a:lnTo>
                  <a:lnTo>
                    <a:pt x="324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9" y="87"/>
                  </a:moveTo>
                  <a:lnTo>
                    <a:pt x="305" y="87"/>
                  </a:lnTo>
                  <a:lnTo>
                    <a:pt x="305" y="2"/>
                  </a:lnTo>
                  <a:lnTo>
                    <a:pt x="19" y="2"/>
                  </a:lnTo>
                  <a:lnTo>
                    <a:pt x="19" y="87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" name="Freeform 1512"/>
            <p:cNvSpPr>
              <a:spLocks/>
            </p:cNvSpPr>
            <p:nvPr/>
          </p:nvSpPr>
          <p:spPr bwMode="auto">
            <a:xfrm>
              <a:off x="111" y="52"/>
              <a:ext cx="64" cy="17"/>
            </a:xfrm>
            <a:custGeom>
              <a:avLst/>
              <a:gdLst>
                <a:gd name="T0" fmla="*/ 0 w 287"/>
                <a:gd name="T1" fmla="*/ 0 h 81"/>
                <a:gd name="T2" fmla="*/ 0 w 287"/>
                <a:gd name="T3" fmla="*/ 0 h 81"/>
                <a:gd name="T4" fmla="*/ 0 w 287"/>
                <a:gd name="T5" fmla="*/ 0 h 81"/>
                <a:gd name="T6" fmla="*/ 0 w 287"/>
                <a:gd name="T7" fmla="*/ 0 h 81"/>
                <a:gd name="T8" fmla="*/ 0 w 287"/>
                <a:gd name="T9" fmla="*/ 0 h 81"/>
                <a:gd name="T10" fmla="*/ 0 w 287"/>
                <a:gd name="T11" fmla="*/ 0 h 81"/>
                <a:gd name="T12" fmla="*/ 0 w 287"/>
                <a:gd name="T13" fmla="*/ 0 h 81"/>
                <a:gd name="T14" fmla="*/ 0 w 287"/>
                <a:gd name="T15" fmla="*/ 0 h 81"/>
                <a:gd name="T16" fmla="*/ 0 w 287"/>
                <a:gd name="T17" fmla="*/ 0 h 81"/>
                <a:gd name="T18" fmla="*/ 0 w 287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81"/>
                <a:gd name="T32" fmla="*/ 287 w 287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81">
                  <a:moveTo>
                    <a:pt x="0" y="80"/>
                  </a:moveTo>
                  <a:lnTo>
                    <a:pt x="286" y="80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9" y="74"/>
                  </a:moveTo>
                  <a:lnTo>
                    <a:pt x="270" y="74"/>
                  </a:lnTo>
                  <a:lnTo>
                    <a:pt x="270" y="6"/>
                  </a:lnTo>
                  <a:lnTo>
                    <a:pt x="19" y="6"/>
                  </a:lnTo>
                  <a:lnTo>
                    <a:pt x="19" y="74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" name="Freeform 1513"/>
            <p:cNvSpPr>
              <a:spLocks/>
            </p:cNvSpPr>
            <p:nvPr/>
          </p:nvSpPr>
          <p:spPr bwMode="auto">
            <a:xfrm>
              <a:off x="114" y="55"/>
              <a:ext cx="57" cy="14"/>
            </a:xfrm>
            <a:custGeom>
              <a:avLst/>
              <a:gdLst>
                <a:gd name="T0" fmla="*/ 0 w 255"/>
                <a:gd name="T1" fmla="*/ 0 h 65"/>
                <a:gd name="T2" fmla="*/ 0 w 255"/>
                <a:gd name="T3" fmla="*/ 0 h 65"/>
                <a:gd name="T4" fmla="*/ 0 w 255"/>
                <a:gd name="T5" fmla="*/ 0 h 65"/>
                <a:gd name="T6" fmla="*/ 0 w 255"/>
                <a:gd name="T7" fmla="*/ 0 h 65"/>
                <a:gd name="T8" fmla="*/ 0 w 255"/>
                <a:gd name="T9" fmla="*/ 0 h 65"/>
                <a:gd name="T10" fmla="*/ 0 w 255"/>
                <a:gd name="T11" fmla="*/ 0 h 65"/>
                <a:gd name="T12" fmla="*/ 0 w 255"/>
                <a:gd name="T13" fmla="*/ 0 h 65"/>
                <a:gd name="T14" fmla="*/ 0 w 255"/>
                <a:gd name="T15" fmla="*/ 0 h 65"/>
                <a:gd name="T16" fmla="*/ 0 w 255"/>
                <a:gd name="T17" fmla="*/ 0 h 65"/>
                <a:gd name="T18" fmla="*/ 0 w 25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5"/>
                <a:gd name="T31" fmla="*/ 0 h 65"/>
                <a:gd name="T32" fmla="*/ 255 w 25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5" h="65">
                  <a:moveTo>
                    <a:pt x="0" y="64"/>
                  </a:moveTo>
                  <a:lnTo>
                    <a:pt x="254" y="64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20" y="58"/>
                  </a:moveTo>
                  <a:lnTo>
                    <a:pt x="234" y="58"/>
                  </a:lnTo>
                  <a:lnTo>
                    <a:pt x="234" y="4"/>
                  </a:lnTo>
                  <a:lnTo>
                    <a:pt x="20" y="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" name="Freeform 1514"/>
            <p:cNvSpPr>
              <a:spLocks/>
            </p:cNvSpPr>
            <p:nvPr/>
          </p:nvSpPr>
          <p:spPr bwMode="auto">
            <a:xfrm>
              <a:off x="119" y="55"/>
              <a:ext cx="48" cy="13"/>
            </a:xfrm>
            <a:custGeom>
              <a:avLst/>
              <a:gdLst>
                <a:gd name="T0" fmla="*/ 0 w 215"/>
                <a:gd name="T1" fmla="*/ 0 h 61"/>
                <a:gd name="T2" fmla="*/ 0 w 215"/>
                <a:gd name="T3" fmla="*/ 0 h 61"/>
                <a:gd name="T4" fmla="*/ 0 w 215"/>
                <a:gd name="T5" fmla="*/ 0 h 61"/>
                <a:gd name="T6" fmla="*/ 0 w 215"/>
                <a:gd name="T7" fmla="*/ 0 h 61"/>
                <a:gd name="T8" fmla="*/ 0 w 215"/>
                <a:gd name="T9" fmla="*/ 0 h 61"/>
                <a:gd name="T10" fmla="*/ 0 w 215"/>
                <a:gd name="T11" fmla="*/ 0 h 61"/>
                <a:gd name="T12" fmla="*/ 0 w 215"/>
                <a:gd name="T13" fmla="*/ 0 h 61"/>
                <a:gd name="T14" fmla="*/ 0 w 215"/>
                <a:gd name="T15" fmla="*/ 0 h 61"/>
                <a:gd name="T16" fmla="*/ 0 w 215"/>
                <a:gd name="T17" fmla="*/ 0 h 61"/>
                <a:gd name="T18" fmla="*/ 0 w 215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5"/>
                <a:gd name="T31" fmla="*/ 0 h 61"/>
                <a:gd name="T32" fmla="*/ 215 w 21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5" h="61">
                  <a:moveTo>
                    <a:pt x="0" y="60"/>
                  </a:moveTo>
                  <a:lnTo>
                    <a:pt x="214" y="60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60"/>
                  </a:lnTo>
                  <a:close/>
                  <a:moveTo>
                    <a:pt x="19" y="58"/>
                  </a:moveTo>
                  <a:lnTo>
                    <a:pt x="192" y="58"/>
                  </a:lnTo>
                  <a:lnTo>
                    <a:pt x="192" y="2"/>
                  </a:lnTo>
                  <a:lnTo>
                    <a:pt x="19" y="2"/>
                  </a:lnTo>
                  <a:lnTo>
                    <a:pt x="19" y="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" name="Freeform 1515"/>
            <p:cNvSpPr>
              <a:spLocks/>
            </p:cNvSpPr>
            <p:nvPr/>
          </p:nvSpPr>
          <p:spPr bwMode="auto">
            <a:xfrm>
              <a:off x="124" y="56"/>
              <a:ext cx="37" cy="11"/>
            </a:xfrm>
            <a:custGeom>
              <a:avLst/>
              <a:gdLst>
                <a:gd name="T0" fmla="*/ 0 w 168"/>
                <a:gd name="T1" fmla="*/ 0 h 51"/>
                <a:gd name="T2" fmla="*/ 0 w 168"/>
                <a:gd name="T3" fmla="*/ 0 h 51"/>
                <a:gd name="T4" fmla="*/ 0 w 168"/>
                <a:gd name="T5" fmla="*/ 0 h 51"/>
                <a:gd name="T6" fmla="*/ 0 w 168"/>
                <a:gd name="T7" fmla="*/ 0 h 51"/>
                <a:gd name="T8" fmla="*/ 0 w 168"/>
                <a:gd name="T9" fmla="*/ 0 h 51"/>
                <a:gd name="T10" fmla="*/ 0 w 168"/>
                <a:gd name="T11" fmla="*/ 0 h 51"/>
                <a:gd name="T12" fmla="*/ 0 w 168"/>
                <a:gd name="T13" fmla="*/ 0 h 51"/>
                <a:gd name="T14" fmla="*/ 0 w 168"/>
                <a:gd name="T15" fmla="*/ 0 h 51"/>
                <a:gd name="T16" fmla="*/ 0 w 168"/>
                <a:gd name="T17" fmla="*/ 0 h 51"/>
                <a:gd name="T18" fmla="*/ 0 w 168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8"/>
                <a:gd name="T31" fmla="*/ 0 h 51"/>
                <a:gd name="T32" fmla="*/ 168 w 168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8" h="51">
                  <a:moveTo>
                    <a:pt x="0" y="50"/>
                  </a:moveTo>
                  <a:lnTo>
                    <a:pt x="167" y="50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2"/>
                  </a:moveTo>
                  <a:lnTo>
                    <a:pt x="147" y="42"/>
                  </a:lnTo>
                  <a:lnTo>
                    <a:pt x="147" y="7"/>
                  </a:lnTo>
                  <a:lnTo>
                    <a:pt x="22" y="7"/>
                  </a:lnTo>
                  <a:lnTo>
                    <a:pt x="22" y="4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" name="Freeform 1516"/>
            <p:cNvSpPr>
              <a:spLocks/>
            </p:cNvSpPr>
            <p:nvPr/>
          </p:nvSpPr>
          <p:spPr bwMode="auto">
            <a:xfrm>
              <a:off x="129" y="58"/>
              <a:ext cx="28" cy="6"/>
            </a:xfrm>
            <a:custGeom>
              <a:avLst/>
              <a:gdLst>
                <a:gd name="T0" fmla="*/ 0 w 129"/>
                <a:gd name="T1" fmla="*/ 0 h 31"/>
                <a:gd name="T2" fmla="*/ 0 w 129"/>
                <a:gd name="T3" fmla="*/ 0 h 31"/>
                <a:gd name="T4" fmla="*/ 0 w 129"/>
                <a:gd name="T5" fmla="*/ 0 h 31"/>
                <a:gd name="T6" fmla="*/ 0 w 129"/>
                <a:gd name="T7" fmla="*/ 0 h 31"/>
                <a:gd name="T8" fmla="*/ 0 w 129"/>
                <a:gd name="T9" fmla="*/ 0 h 31"/>
                <a:gd name="T10" fmla="*/ 0 w 129"/>
                <a:gd name="T11" fmla="*/ 0 h 31"/>
                <a:gd name="T12" fmla="*/ 0 w 129"/>
                <a:gd name="T13" fmla="*/ 0 h 31"/>
                <a:gd name="T14" fmla="*/ 0 w 129"/>
                <a:gd name="T15" fmla="*/ 0 h 31"/>
                <a:gd name="T16" fmla="*/ 0 w 129"/>
                <a:gd name="T17" fmla="*/ 0 h 31"/>
                <a:gd name="T18" fmla="*/ 0 w 129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"/>
                <a:gd name="T31" fmla="*/ 0 h 31"/>
                <a:gd name="T32" fmla="*/ 129 w 129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" h="31">
                  <a:moveTo>
                    <a:pt x="0" y="30"/>
                  </a:moveTo>
                  <a:lnTo>
                    <a:pt x="128" y="3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30"/>
                  </a:lnTo>
                  <a:close/>
                  <a:moveTo>
                    <a:pt x="22" y="26"/>
                  </a:moveTo>
                  <a:lnTo>
                    <a:pt x="103" y="26"/>
                  </a:lnTo>
                  <a:lnTo>
                    <a:pt x="103" y="5"/>
                  </a:lnTo>
                  <a:lnTo>
                    <a:pt x="22" y="5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" name="Freeform 1517"/>
            <p:cNvSpPr>
              <a:spLocks/>
            </p:cNvSpPr>
            <p:nvPr/>
          </p:nvSpPr>
          <p:spPr bwMode="auto">
            <a:xfrm>
              <a:off x="134" y="59"/>
              <a:ext cx="17" cy="5"/>
            </a:xfrm>
            <a:custGeom>
              <a:avLst/>
              <a:gdLst>
                <a:gd name="T0" fmla="*/ 0 w 81"/>
                <a:gd name="T1" fmla="*/ 0 h 26"/>
                <a:gd name="T2" fmla="*/ 0 w 81"/>
                <a:gd name="T3" fmla="*/ 0 h 26"/>
                <a:gd name="T4" fmla="*/ 0 w 81"/>
                <a:gd name="T5" fmla="*/ 0 h 26"/>
                <a:gd name="T6" fmla="*/ 0 w 81"/>
                <a:gd name="T7" fmla="*/ 0 h 26"/>
                <a:gd name="T8" fmla="*/ 0 w 81"/>
                <a:gd name="T9" fmla="*/ 0 h 26"/>
                <a:gd name="T10" fmla="*/ 0 w 81"/>
                <a:gd name="T11" fmla="*/ 0 h 26"/>
                <a:gd name="T12" fmla="*/ 0 w 81"/>
                <a:gd name="T13" fmla="*/ 0 h 26"/>
                <a:gd name="T14" fmla="*/ 0 w 81"/>
                <a:gd name="T15" fmla="*/ 0 h 26"/>
                <a:gd name="T16" fmla="*/ 0 w 81"/>
                <a:gd name="T17" fmla="*/ 0 h 26"/>
                <a:gd name="T18" fmla="*/ 0 w 8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"/>
                <a:gd name="T31" fmla="*/ 0 h 26"/>
                <a:gd name="T32" fmla="*/ 81 w 8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" h="26">
                  <a:moveTo>
                    <a:pt x="0" y="25"/>
                  </a:moveTo>
                  <a:lnTo>
                    <a:pt x="80" y="2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3" y="16"/>
                  </a:moveTo>
                  <a:lnTo>
                    <a:pt x="57" y="16"/>
                  </a:lnTo>
                  <a:lnTo>
                    <a:pt x="57" y="6"/>
                  </a:lnTo>
                  <a:lnTo>
                    <a:pt x="23" y="6"/>
                  </a:lnTo>
                  <a:lnTo>
                    <a:pt x="23" y="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1" name="Freeform 1518"/>
            <p:cNvSpPr>
              <a:spLocks/>
            </p:cNvSpPr>
            <p:nvPr/>
          </p:nvSpPr>
          <p:spPr bwMode="auto">
            <a:xfrm>
              <a:off x="139" y="60"/>
              <a:ext cx="8" cy="1"/>
            </a:xfrm>
            <a:custGeom>
              <a:avLst/>
              <a:gdLst>
                <a:gd name="T0" fmla="*/ 0 w 39"/>
                <a:gd name="T1" fmla="*/ 0 h 11"/>
                <a:gd name="T2" fmla="*/ 0 w 39"/>
                <a:gd name="T3" fmla="*/ 0 h 11"/>
                <a:gd name="T4" fmla="*/ 0 w 39"/>
                <a:gd name="T5" fmla="*/ 0 h 11"/>
                <a:gd name="T6" fmla="*/ 0 w 39"/>
                <a:gd name="T7" fmla="*/ 0 h 11"/>
                <a:gd name="T8" fmla="*/ 0 w 39"/>
                <a:gd name="T9" fmla="*/ 0 h 11"/>
                <a:gd name="T10" fmla="*/ 0 w 39"/>
                <a:gd name="T11" fmla="*/ 0 h 11"/>
                <a:gd name="T12" fmla="*/ 0 w 39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1"/>
                <a:gd name="T23" fmla="*/ 39 w 39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1">
                  <a:moveTo>
                    <a:pt x="0" y="10"/>
                  </a:moveTo>
                  <a:lnTo>
                    <a:pt x="38" y="1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21" y="7"/>
                  </a:moveTo>
                  <a:lnTo>
                    <a:pt x="2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" name="Freeform 1519"/>
            <p:cNvSpPr>
              <a:spLocks/>
            </p:cNvSpPr>
            <p:nvPr/>
          </p:nvSpPr>
          <p:spPr bwMode="auto">
            <a:xfrm>
              <a:off x="9" y="50"/>
              <a:ext cx="274" cy="338"/>
            </a:xfrm>
            <a:custGeom>
              <a:avLst/>
              <a:gdLst>
                <a:gd name="T0" fmla="*/ 0 w 1211"/>
                <a:gd name="T1" fmla="*/ 1 h 1494"/>
                <a:gd name="T2" fmla="*/ 1 w 1211"/>
                <a:gd name="T3" fmla="*/ 1 h 1494"/>
                <a:gd name="T4" fmla="*/ 1 w 1211"/>
                <a:gd name="T5" fmla="*/ 0 h 1494"/>
                <a:gd name="T6" fmla="*/ 0 w 1211"/>
                <a:gd name="T7" fmla="*/ 0 h 1494"/>
                <a:gd name="T8" fmla="*/ 0 w 1211"/>
                <a:gd name="T9" fmla="*/ 1 h 1494"/>
                <a:gd name="T10" fmla="*/ 0 w 1211"/>
                <a:gd name="T11" fmla="*/ 1 h 1494"/>
                <a:gd name="T12" fmla="*/ 1 w 1211"/>
                <a:gd name="T13" fmla="*/ 1 h 1494"/>
                <a:gd name="T14" fmla="*/ 1 w 1211"/>
                <a:gd name="T15" fmla="*/ 0 h 1494"/>
                <a:gd name="T16" fmla="*/ 0 w 1211"/>
                <a:gd name="T17" fmla="*/ 0 h 1494"/>
                <a:gd name="T18" fmla="*/ 0 w 1211"/>
                <a:gd name="T19" fmla="*/ 1 h 14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494"/>
                <a:gd name="T32" fmla="*/ 1211 w 1211"/>
                <a:gd name="T33" fmla="*/ 1494 h 14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494">
                  <a:moveTo>
                    <a:pt x="0" y="1493"/>
                  </a:moveTo>
                  <a:lnTo>
                    <a:pt x="1210" y="14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493"/>
                  </a:lnTo>
                  <a:close/>
                  <a:moveTo>
                    <a:pt x="9" y="1472"/>
                  </a:moveTo>
                  <a:lnTo>
                    <a:pt x="1198" y="1472"/>
                  </a:lnTo>
                  <a:lnTo>
                    <a:pt x="1198" y="14"/>
                  </a:lnTo>
                  <a:lnTo>
                    <a:pt x="9" y="14"/>
                  </a:lnTo>
                  <a:lnTo>
                    <a:pt x="9" y="1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3" name="Freeform 1520"/>
            <p:cNvSpPr>
              <a:spLocks/>
            </p:cNvSpPr>
            <p:nvPr/>
          </p:nvSpPr>
          <p:spPr bwMode="auto">
            <a:xfrm>
              <a:off x="12" y="53"/>
              <a:ext cx="268" cy="331"/>
            </a:xfrm>
            <a:custGeom>
              <a:avLst/>
              <a:gdLst>
                <a:gd name="T0" fmla="*/ 0 w 1186"/>
                <a:gd name="T1" fmla="*/ 1 h 1464"/>
                <a:gd name="T2" fmla="*/ 1 w 1186"/>
                <a:gd name="T3" fmla="*/ 1 h 1464"/>
                <a:gd name="T4" fmla="*/ 1 w 1186"/>
                <a:gd name="T5" fmla="*/ 0 h 1464"/>
                <a:gd name="T6" fmla="*/ 0 w 1186"/>
                <a:gd name="T7" fmla="*/ 0 h 1464"/>
                <a:gd name="T8" fmla="*/ 0 w 1186"/>
                <a:gd name="T9" fmla="*/ 1 h 1464"/>
                <a:gd name="T10" fmla="*/ 0 w 1186"/>
                <a:gd name="T11" fmla="*/ 1 h 1464"/>
                <a:gd name="T12" fmla="*/ 1 w 1186"/>
                <a:gd name="T13" fmla="*/ 1 h 1464"/>
                <a:gd name="T14" fmla="*/ 1 w 1186"/>
                <a:gd name="T15" fmla="*/ 0 h 1464"/>
                <a:gd name="T16" fmla="*/ 0 w 1186"/>
                <a:gd name="T17" fmla="*/ 0 h 1464"/>
                <a:gd name="T18" fmla="*/ 0 w 1186"/>
                <a:gd name="T19" fmla="*/ 1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464"/>
                <a:gd name="T32" fmla="*/ 1186 w 1186"/>
                <a:gd name="T33" fmla="*/ 1464 h 14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464">
                  <a:moveTo>
                    <a:pt x="0" y="1463"/>
                  </a:moveTo>
                  <a:lnTo>
                    <a:pt x="1185" y="14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463"/>
                  </a:lnTo>
                  <a:close/>
                  <a:moveTo>
                    <a:pt x="13" y="1447"/>
                  </a:moveTo>
                  <a:lnTo>
                    <a:pt x="1172" y="1447"/>
                  </a:lnTo>
                  <a:lnTo>
                    <a:pt x="1172" y="15"/>
                  </a:lnTo>
                  <a:lnTo>
                    <a:pt x="13" y="15"/>
                  </a:lnTo>
                  <a:lnTo>
                    <a:pt x="13" y="1447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4" name="Freeform 1521"/>
            <p:cNvSpPr>
              <a:spLocks/>
            </p:cNvSpPr>
            <p:nvPr/>
          </p:nvSpPr>
          <p:spPr bwMode="auto">
            <a:xfrm>
              <a:off x="15" y="57"/>
              <a:ext cx="262" cy="324"/>
            </a:xfrm>
            <a:custGeom>
              <a:avLst/>
              <a:gdLst>
                <a:gd name="T0" fmla="*/ 0 w 1160"/>
                <a:gd name="T1" fmla="*/ 1 h 1433"/>
                <a:gd name="T2" fmla="*/ 1 w 1160"/>
                <a:gd name="T3" fmla="*/ 1 h 1433"/>
                <a:gd name="T4" fmla="*/ 1 w 1160"/>
                <a:gd name="T5" fmla="*/ 0 h 1433"/>
                <a:gd name="T6" fmla="*/ 0 w 1160"/>
                <a:gd name="T7" fmla="*/ 0 h 1433"/>
                <a:gd name="T8" fmla="*/ 0 w 1160"/>
                <a:gd name="T9" fmla="*/ 1 h 1433"/>
                <a:gd name="T10" fmla="*/ 0 w 1160"/>
                <a:gd name="T11" fmla="*/ 1 h 1433"/>
                <a:gd name="T12" fmla="*/ 1 w 1160"/>
                <a:gd name="T13" fmla="*/ 1 h 1433"/>
                <a:gd name="T14" fmla="*/ 1 w 1160"/>
                <a:gd name="T15" fmla="*/ 0 h 1433"/>
                <a:gd name="T16" fmla="*/ 0 w 1160"/>
                <a:gd name="T17" fmla="*/ 0 h 1433"/>
                <a:gd name="T18" fmla="*/ 0 w 1160"/>
                <a:gd name="T19" fmla="*/ 1 h 14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433"/>
                <a:gd name="T32" fmla="*/ 1160 w 1160"/>
                <a:gd name="T33" fmla="*/ 1433 h 14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433">
                  <a:moveTo>
                    <a:pt x="0" y="1432"/>
                  </a:moveTo>
                  <a:lnTo>
                    <a:pt x="1159" y="1432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432"/>
                  </a:lnTo>
                  <a:close/>
                  <a:moveTo>
                    <a:pt x="13" y="1416"/>
                  </a:moveTo>
                  <a:lnTo>
                    <a:pt x="1147" y="1416"/>
                  </a:lnTo>
                  <a:lnTo>
                    <a:pt x="1147" y="15"/>
                  </a:lnTo>
                  <a:lnTo>
                    <a:pt x="13" y="15"/>
                  </a:lnTo>
                  <a:lnTo>
                    <a:pt x="13" y="1416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" name="Freeform 1522"/>
            <p:cNvSpPr>
              <a:spLocks/>
            </p:cNvSpPr>
            <p:nvPr/>
          </p:nvSpPr>
          <p:spPr bwMode="auto">
            <a:xfrm>
              <a:off x="17" y="60"/>
              <a:ext cx="256" cy="317"/>
            </a:xfrm>
            <a:custGeom>
              <a:avLst/>
              <a:gdLst>
                <a:gd name="T0" fmla="*/ 0 w 1135"/>
                <a:gd name="T1" fmla="*/ 1 h 1403"/>
                <a:gd name="T2" fmla="*/ 1 w 1135"/>
                <a:gd name="T3" fmla="*/ 1 h 1403"/>
                <a:gd name="T4" fmla="*/ 1 w 1135"/>
                <a:gd name="T5" fmla="*/ 0 h 1403"/>
                <a:gd name="T6" fmla="*/ 0 w 1135"/>
                <a:gd name="T7" fmla="*/ 0 h 1403"/>
                <a:gd name="T8" fmla="*/ 0 w 1135"/>
                <a:gd name="T9" fmla="*/ 1 h 1403"/>
                <a:gd name="T10" fmla="*/ 0 w 1135"/>
                <a:gd name="T11" fmla="*/ 1 h 1403"/>
                <a:gd name="T12" fmla="*/ 1 w 1135"/>
                <a:gd name="T13" fmla="*/ 1 h 1403"/>
                <a:gd name="T14" fmla="*/ 1 w 1135"/>
                <a:gd name="T15" fmla="*/ 0 h 1403"/>
                <a:gd name="T16" fmla="*/ 0 w 1135"/>
                <a:gd name="T17" fmla="*/ 0 h 1403"/>
                <a:gd name="T18" fmla="*/ 0 w 1135"/>
                <a:gd name="T19" fmla="*/ 1 h 14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5"/>
                <a:gd name="T31" fmla="*/ 0 h 1403"/>
                <a:gd name="T32" fmla="*/ 1135 w 1135"/>
                <a:gd name="T33" fmla="*/ 1403 h 14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5" h="1403">
                  <a:moveTo>
                    <a:pt x="0" y="1402"/>
                  </a:moveTo>
                  <a:lnTo>
                    <a:pt x="1134" y="1402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1402"/>
                  </a:lnTo>
                  <a:close/>
                  <a:moveTo>
                    <a:pt x="12" y="1387"/>
                  </a:moveTo>
                  <a:lnTo>
                    <a:pt x="1121" y="1387"/>
                  </a:lnTo>
                  <a:lnTo>
                    <a:pt x="1121" y="14"/>
                  </a:lnTo>
                  <a:lnTo>
                    <a:pt x="12" y="14"/>
                  </a:lnTo>
                  <a:lnTo>
                    <a:pt x="12" y="1387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" name="Freeform 1523"/>
            <p:cNvSpPr>
              <a:spLocks/>
            </p:cNvSpPr>
            <p:nvPr/>
          </p:nvSpPr>
          <p:spPr bwMode="auto">
            <a:xfrm>
              <a:off x="20" y="64"/>
              <a:ext cx="250" cy="310"/>
            </a:xfrm>
            <a:custGeom>
              <a:avLst/>
              <a:gdLst>
                <a:gd name="T0" fmla="*/ 0 w 1109"/>
                <a:gd name="T1" fmla="*/ 1 h 1373"/>
                <a:gd name="T2" fmla="*/ 1 w 1109"/>
                <a:gd name="T3" fmla="*/ 1 h 1373"/>
                <a:gd name="T4" fmla="*/ 1 w 1109"/>
                <a:gd name="T5" fmla="*/ 0 h 1373"/>
                <a:gd name="T6" fmla="*/ 0 w 1109"/>
                <a:gd name="T7" fmla="*/ 0 h 1373"/>
                <a:gd name="T8" fmla="*/ 0 w 1109"/>
                <a:gd name="T9" fmla="*/ 1 h 1373"/>
                <a:gd name="T10" fmla="*/ 0 w 1109"/>
                <a:gd name="T11" fmla="*/ 1 h 1373"/>
                <a:gd name="T12" fmla="*/ 1 w 1109"/>
                <a:gd name="T13" fmla="*/ 1 h 1373"/>
                <a:gd name="T14" fmla="*/ 1 w 1109"/>
                <a:gd name="T15" fmla="*/ 0 h 1373"/>
                <a:gd name="T16" fmla="*/ 0 w 1109"/>
                <a:gd name="T17" fmla="*/ 0 h 1373"/>
                <a:gd name="T18" fmla="*/ 0 w 1109"/>
                <a:gd name="T19" fmla="*/ 1 h 1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9"/>
                <a:gd name="T31" fmla="*/ 0 h 1373"/>
                <a:gd name="T32" fmla="*/ 1109 w 1109"/>
                <a:gd name="T33" fmla="*/ 1373 h 1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9" h="1373">
                  <a:moveTo>
                    <a:pt x="0" y="1372"/>
                  </a:moveTo>
                  <a:lnTo>
                    <a:pt x="1108" y="1372"/>
                  </a:lnTo>
                  <a:lnTo>
                    <a:pt x="1108" y="0"/>
                  </a:lnTo>
                  <a:lnTo>
                    <a:pt x="0" y="0"/>
                  </a:lnTo>
                  <a:lnTo>
                    <a:pt x="0" y="1372"/>
                  </a:lnTo>
                  <a:close/>
                  <a:moveTo>
                    <a:pt x="11" y="1358"/>
                  </a:moveTo>
                  <a:lnTo>
                    <a:pt x="1099" y="1358"/>
                  </a:lnTo>
                  <a:lnTo>
                    <a:pt x="1099" y="15"/>
                  </a:lnTo>
                  <a:lnTo>
                    <a:pt x="11" y="15"/>
                  </a:lnTo>
                  <a:lnTo>
                    <a:pt x="11" y="135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7" name="Freeform 1524"/>
            <p:cNvSpPr>
              <a:spLocks/>
            </p:cNvSpPr>
            <p:nvPr/>
          </p:nvSpPr>
          <p:spPr bwMode="auto">
            <a:xfrm>
              <a:off x="22" y="67"/>
              <a:ext cx="246" cy="304"/>
            </a:xfrm>
            <a:custGeom>
              <a:avLst/>
              <a:gdLst>
                <a:gd name="T0" fmla="*/ 0 w 1088"/>
                <a:gd name="T1" fmla="*/ 1 h 1344"/>
                <a:gd name="T2" fmla="*/ 1 w 1088"/>
                <a:gd name="T3" fmla="*/ 1 h 1344"/>
                <a:gd name="T4" fmla="*/ 1 w 1088"/>
                <a:gd name="T5" fmla="*/ 0 h 1344"/>
                <a:gd name="T6" fmla="*/ 0 w 1088"/>
                <a:gd name="T7" fmla="*/ 0 h 1344"/>
                <a:gd name="T8" fmla="*/ 0 w 1088"/>
                <a:gd name="T9" fmla="*/ 1 h 1344"/>
                <a:gd name="T10" fmla="*/ 0 w 1088"/>
                <a:gd name="T11" fmla="*/ 1 h 1344"/>
                <a:gd name="T12" fmla="*/ 1 w 1088"/>
                <a:gd name="T13" fmla="*/ 1 h 1344"/>
                <a:gd name="T14" fmla="*/ 1 w 1088"/>
                <a:gd name="T15" fmla="*/ 0 h 1344"/>
                <a:gd name="T16" fmla="*/ 0 w 1088"/>
                <a:gd name="T17" fmla="*/ 0 h 1344"/>
                <a:gd name="T18" fmla="*/ 0 w 1088"/>
                <a:gd name="T19" fmla="*/ 1 h 1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8"/>
                <a:gd name="T31" fmla="*/ 0 h 1344"/>
                <a:gd name="T32" fmla="*/ 1088 w 1088"/>
                <a:gd name="T33" fmla="*/ 1344 h 13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8" h="1344">
                  <a:moveTo>
                    <a:pt x="0" y="1343"/>
                  </a:moveTo>
                  <a:lnTo>
                    <a:pt x="1087" y="1343"/>
                  </a:lnTo>
                  <a:lnTo>
                    <a:pt x="1087" y="0"/>
                  </a:lnTo>
                  <a:lnTo>
                    <a:pt x="0" y="0"/>
                  </a:lnTo>
                  <a:lnTo>
                    <a:pt x="0" y="1343"/>
                  </a:lnTo>
                  <a:close/>
                  <a:moveTo>
                    <a:pt x="12" y="1328"/>
                  </a:moveTo>
                  <a:lnTo>
                    <a:pt x="1075" y="1328"/>
                  </a:lnTo>
                  <a:lnTo>
                    <a:pt x="1075" y="15"/>
                  </a:lnTo>
                  <a:lnTo>
                    <a:pt x="12" y="15"/>
                  </a:lnTo>
                  <a:lnTo>
                    <a:pt x="12" y="132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8" name="Freeform 1525"/>
            <p:cNvSpPr>
              <a:spLocks/>
            </p:cNvSpPr>
            <p:nvPr/>
          </p:nvSpPr>
          <p:spPr bwMode="auto">
            <a:xfrm>
              <a:off x="25" y="71"/>
              <a:ext cx="240" cy="296"/>
            </a:xfrm>
            <a:custGeom>
              <a:avLst/>
              <a:gdLst>
                <a:gd name="T0" fmla="*/ 0 w 1061"/>
                <a:gd name="T1" fmla="*/ 1 h 1308"/>
                <a:gd name="T2" fmla="*/ 1 w 1061"/>
                <a:gd name="T3" fmla="*/ 1 h 1308"/>
                <a:gd name="T4" fmla="*/ 1 w 1061"/>
                <a:gd name="T5" fmla="*/ 0 h 1308"/>
                <a:gd name="T6" fmla="*/ 0 w 1061"/>
                <a:gd name="T7" fmla="*/ 0 h 1308"/>
                <a:gd name="T8" fmla="*/ 0 w 1061"/>
                <a:gd name="T9" fmla="*/ 1 h 1308"/>
                <a:gd name="T10" fmla="*/ 0 w 1061"/>
                <a:gd name="T11" fmla="*/ 1 h 1308"/>
                <a:gd name="T12" fmla="*/ 1 w 1061"/>
                <a:gd name="T13" fmla="*/ 1 h 1308"/>
                <a:gd name="T14" fmla="*/ 1 w 1061"/>
                <a:gd name="T15" fmla="*/ 0 h 1308"/>
                <a:gd name="T16" fmla="*/ 0 w 1061"/>
                <a:gd name="T17" fmla="*/ 0 h 1308"/>
                <a:gd name="T18" fmla="*/ 0 w 1061"/>
                <a:gd name="T19" fmla="*/ 1 h 13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308"/>
                <a:gd name="T32" fmla="*/ 1061 w 1061"/>
                <a:gd name="T33" fmla="*/ 1308 h 13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308">
                  <a:moveTo>
                    <a:pt x="0" y="1307"/>
                  </a:moveTo>
                  <a:lnTo>
                    <a:pt x="1060" y="1307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307"/>
                  </a:lnTo>
                  <a:close/>
                  <a:moveTo>
                    <a:pt x="11" y="1292"/>
                  </a:moveTo>
                  <a:lnTo>
                    <a:pt x="1047" y="1292"/>
                  </a:lnTo>
                  <a:lnTo>
                    <a:pt x="1047" y="14"/>
                  </a:lnTo>
                  <a:lnTo>
                    <a:pt x="11" y="14"/>
                  </a:lnTo>
                  <a:lnTo>
                    <a:pt x="11" y="1292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9" name="Freeform 1526"/>
            <p:cNvSpPr>
              <a:spLocks/>
            </p:cNvSpPr>
            <p:nvPr/>
          </p:nvSpPr>
          <p:spPr bwMode="auto">
            <a:xfrm>
              <a:off x="28" y="74"/>
              <a:ext cx="234" cy="289"/>
            </a:xfrm>
            <a:custGeom>
              <a:avLst/>
              <a:gdLst>
                <a:gd name="T0" fmla="*/ 0 w 1036"/>
                <a:gd name="T1" fmla="*/ 1 h 1277"/>
                <a:gd name="T2" fmla="*/ 1 w 1036"/>
                <a:gd name="T3" fmla="*/ 1 h 1277"/>
                <a:gd name="T4" fmla="*/ 1 w 1036"/>
                <a:gd name="T5" fmla="*/ 0 h 1277"/>
                <a:gd name="T6" fmla="*/ 0 w 1036"/>
                <a:gd name="T7" fmla="*/ 0 h 1277"/>
                <a:gd name="T8" fmla="*/ 0 w 1036"/>
                <a:gd name="T9" fmla="*/ 1 h 1277"/>
                <a:gd name="T10" fmla="*/ 0 w 1036"/>
                <a:gd name="T11" fmla="*/ 1 h 1277"/>
                <a:gd name="T12" fmla="*/ 1 w 1036"/>
                <a:gd name="T13" fmla="*/ 1 h 1277"/>
                <a:gd name="T14" fmla="*/ 1 w 1036"/>
                <a:gd name="T15" fmla="*/ 0 h 1277"/>
                <a:gd name="T16" fmla="*/ 0 w 1036"/>
                <a:gd name="T17" fmla="*/ 0 h 1277"/>
                <a:gd name="T18" fmla="*/ 0 w 1036"/>
                <a:gd name="T19" fmla="*/ 1 h 12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6"/>
                <a:gd name="T31" fmla="*/ 0 h 1277"/>
                <a:gd name="T32" fmla="*/ 1036 w 1036"/>
                <a:gd name="T33" fmla="*/ 1277 h 12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6" h="1277">
                  <a:moveTo>
                    <a:pt x="0" y="1276"/>
                  </a:moveTo>
                  <a:lnTo>
                    <a:pt x="1035" y="1276"/>
                  </a:lnTo>
                  <a:lnTo>
                    <a:pt x="1035" y="0"/>
                  </a:lnTo>
                  <a:lnTo>
                    <a:pt x="0" y="0"/>
                  </a:lnTo>
                  <a:lnTo>
                    <a:pt x="0" y="1276"/>
                  </a:lnTo>
                  <a:close/>
                  <a:moveTo>
                    <a:pt x="12" y="1262"/>
                  </a:moveTo>
                  <a:lnTo>
                    <a:pt x="1023" y="1262"/>
                  </a:lnTo>
                  <a:lnTo>
                    <a:pt x="1023" y="14"/>
                  </a:lnTo>
                  <a:lnTo>
                    <a:pt x="12" y="14"/>
                  </a:lnTo>
                  <a:lnTo>
                    <a:pt x="12" y="126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" name="Freeform 1527"/>
            <p:cNvSpPr>
              <a:spLocks/>
            </p:cNvSpPr>
            <p:nvPr/>
          </p:nvSpPr>
          <p:spPr bwMode="auto">
            <a:xfrm>
              <a:off x="31" y="77"/>
              <a:ext cx="228" cy="282"/>
            </a:xfrm>
            <a:custGeom>
              <a:avLst/>
              <a:gdLst>
                <a:gd name="T0" fmla="*/ 0 w 1011"/>
                <a:gd name="T1" fmla="*/ 1 h 1248"/>
                <a:gd name="T2" fmla="*/ 1 w 1011"/>
                <a:gd name="T3" fmla="*/ 1 h 1248"/>
                <a:gd name="T4" fmla="*/ 1 w 1011"/>
                <a:gd name="T5" fmla="*/ 0 h 1248"/>
                <a:gd name="T6" fmla="*/ 0 w 1011"/>
                <a:gd name="T7" fmla="*/ 0 h 1248"/>
                <a:gd name="T8" fmla="*/ 0 w 1011"/>
                <a:gd name="T9" fmla="*/ 1 h 1248"/>
                <a:gd name="T10" fmla="*/ 0 w 1011"/>
                <a:gd name="T11" fmla="*/ 1 h 1248"/>
                <a:gd name="T12" fmla="*/ 1 w 1011"/>
                <a:gd name="T13" fmla="*/ 1 h 1248"/>
                <a:gd name="T14" fmla="*/ 1 w 1011"/>
                <a:gd name="T15" fmla="*/ 0 h 1248"/>
                <a:gd name="T16" fmla="*/ 0 w 1011"/>
                <a:gd name="T17" fmla="*/ 0 h 1248"/>
                <a:gd name="T18" fmla="*/ 0 w 1011"/>
                <a:gd name="T19" fmla="*/ 1 h 12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1"/>
                <a:gd name="T31" fmla="*/ 0 h 1248"/>
                <a:gd name="T32" fmla="*/ 1011 w 1011"/>
                <a:gd name="T33" fmla="*/ 1248 h 12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1" h="1248">
                  <a:moveTo>
                    <a:pt x="0" y="1247"/>
                  </a:moveTo>
                  <a:lnTo>
                    <a:pt x="1010" y="1247"/>
                  </a:lnTo>
                  <a:lnTo>
                    <a:pt x="1010" y="0"/>
                  </a:lnTo>
                  <a:lnTo>
                    <a:pt x="0" y="0"/>
                  </a:lnTo>
                  <a:lnTo>
                    <a:pt x="0" y="1247"/>
                  </a:lnTo>
                  <a:close/>
                  <a:moveTo>
                    <a:pt x="11" y="1232"/>
                  </a:moveTo>
                  <a:lnTo>
                    <a:pt x="997" y="1232"/>
                  </a:lnTo>
                  <a:lnTo>
                    <a:pt x="997" y="13"/>
                  </a:lnTo>
                  <a:lnTo>
                    <a:pt x="11" y="13"/>
                  </a:lnTo>
                  <a:lnTo>
                    <a:pt x="11" y="1232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1" name="Freeform 1528"/>
            <p:cNvSpPr>
              <a:spLocks/>
            </p:cNvSpPr>
            <p:nvPr/>
          </p:nvSpPr>
          <p:spPr bwMode="auto">
            <a:xfrm>
              <a:off x="34" y="81"/>
              <a:ext cx="223" cy="275"/>
            </a:xfrm>
            <a:custGeom>
              <a:avLst/>
              <a:gdLst>
                <a:gd name="T0" fmla="*/ 0 w 986"/>
                <a:gd name="T1" fmla="*/ 1 h 1219"/>
                <a:gd name="T2" fmla="*/ 0 w 986"/>
                <a:gd name="T3" fmla="*/ 1 h 1219"/>
                <a:gd name="T4" fmla="*/ 0 w 986"/>
                <a:gd name="T5" fmla="*/ 0 h 1219"/>
                <a:gd name="T6" fmla="*/ 0 w 986"/>
                <a:gd name="T7" fmla="*/ 0 h 1219"/>
                <a:gd name="T8" fmla="*/ 0 w 986"/>
                <a:gd name="T9" fmla="*/ 1 h 1219"/>
                <a:gd name="T10" fmla="*/ 0 w 986"/>
                <a:gd name="T11" fmla="*/ 1 h 1219"/>
                <a:gd name="T12" fmla="*/ 0 w 986"/>
                <a:gd name="T13" fmla="*/ 1 h 1219"/>
                <a:gd name="T14" fmla="*/ 0 w 986"/>
                <a:gd name="T15" fmla="*/ 0 h 1219"/>
                <a:gd name="T16" fmla="*/ 0 w 986"/>
                <a:gd name="T17" fmla="*/ 0 h 1219"/>
                <a:gd name="T18" fmla="*/ 0 w 986"/>
                <a:gd name="T19" fmla="*/ 1 h 1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219"/>
                <a:gd name="T32" fmla="*/ 986 w 986"/>
                <a:gd name="T33" fmla="*/ 1219 h 12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219">
                  <a:moveTo>
                    <a:pt x="0" y="1218"/>
                  </a:moveTo>
                  <a:lnTo>
                    <a:pt x="985" y="121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218"/>
                  </a:lnTo>
                  <a:close/>
                  <a:moveTo>
                    <a:pt x="12" y="1203"/>
                  </a:moveTo>
                  <a:lnTo>
                    <a:pt x="972" y="1203"/>
                  </a:lnTo>
                  <a:lnTo>
                    <a:pt x="972" y="14"/>
                  </a:lnTo>
                  <a:lnTo>
                    <a:pt x="12" y="14"/>
                  </a:lnTo>
                  <a:lnTo>
                    <a:pt x="12" y="1203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2" name="Freeform 1529"/>
            <p:cNvSpPr>
              <a:spLocks/>
            </p:cNvSpPr>
            <p:nvPr/>
          </p:nvSpPr>
          <p:spPr bwMode="auto">
            <a:xfrm>
              <a:off x="37" y="84"/>
              <a:ext cx="216" cy="268"/>
            </a:xfrm>
            <a:custGeom>
              <a:avLst/>
              <a:gdLst>
                <a:gd name="T0" fmla="*/ 0 w 958"/>
                <a:gd name="T1" fmla="*/ 1 h 1188"/>
                <a:gd name="T2" fmla="*/ 0 w 958"/>
                <a:gd name="T3" fmla="*/ 1 h 1188"/>
                <a:gd name="T4" fmla="*/ 0 w 958"/>
                <a:gd name="T5" fmla="*/ 0 h 1188"/>
                <a:gd name="T6" fmla="*/ 0 w 958"/>
                <a:gd name="T7" fmla="*/ 0 h 1188"/>
                <a:gd name="T8" fmla="*/ 0 w 958"/>
                <a:gd name="T9" fmla="*/ 1 h 1188"/>
                <a:gd name="T10" fmla="*/ 0 w 958"/>
                <a:gd name="T11" fmla="*/ 1 h 1188"/>
                <a:gd name="T12" fmla="*/ 0 w 958"/>
                <a:gd name="T13" fmla="*/ 1 h 1188"/>
                <a:gd name="T14" fmla="*/ 0 w 958"/>
                <a:gd name="T15" fmla="*/ 0 h 1188"/>
                <a:gd name="T16" fmla="*/ 0 w 958"/>
                <a:gd name="T17" fmla="*/ 0 h 1188"/>
                <a:gd name="T18" fmla="*/ 0 w 958"/>
                <a:gd name="T19" fmla="*/ 1 h 1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"/>
                <a:gd name="T31" fmla="*/ 0 h 1188"/>
                <a:gd name="T32" fmla="*/ 958 w 958"/>
                <a:gd name="T33" fmla="*/ 1188 h 1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" h="1188">
                  <a:moveTo>
                    <a:pt x="0" y="1187"/>
                  </a:moveTo>
                  <a:lnTo>
                    <a:pt x="957" y="1187"/>
                  </a:lnTo>
                  <a:lnTo>
                    <a:pt x="957" y="0"/>
                  </a:lnTo>
                  <a:lnTo>
                    <a:pt x="0" y="0"/>
                  </a:lnTo>
                  <a:lnTo>
                    <a:pt x="0" y="1187"/>
                  </a:lnTo>
                  <a:close/>
                  <a:moveTo>
                    <a:pt x="12" y="1167"/>
                  </a:moveTo>
                  <a:lnTo>
                    <a:pt x="943" y="1167"/>
                  </a:lnTo>
                  <a:lnTo>
                    <a:pt x="943" y="17"/>
                  </a:lnTo>
                  <a:lnTo>
                    <a:pt x="12" y="17"/>
                  </a:lnTo>
                  <a:lnTo>
                    <a:pt x="12" y="1167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3" name="Freeform 1530"/>
            <p:cNvSpPr>
              <a:spLocks/>
            </p:cNvSpPr>
            <p:nvPr/>
          </p:nvSpPr>
          <p:spPr bwMode="auto">
            <a:xfrm>
              <a:off x="40" y="89"/>
              <a:ext cx="211" cy="260"/>
            </a:xfrm>
            <a:custGeom>
              <a:avLst/>
              <a:gdLst>
                <a:gd name="T0" fmla="*/ 0 w 933"/>
                <a:gd name="T1" fmla="*/ 1 h 1152"/>
                <a:gd name="T2" fmla="*/ 0 w 933"/>
                <a:gd name="T3" fmla="*/ 1 h 1152"/>
                <a:gd name="T4" fmla="*/ 0 w 933"/>
                <a:gd name="T5" fmla="*/ 0 h 1152"/>
                <a:gd name="T6" fmla="*/ 0 w 933"/>
                <a:gd name="T7" fmla="*/ 0 h 1152"/>
                <a:gd name="T8" fmla="*/ 0 w 933"/>
                <a:gd name="T9" fmla="*/ 1 h 1152"/>
                <a:gd name="T10" fmla="*/ 0 w 933"/>
                <a:gd name="T11" fmla="*/ 1 h 1152"/>
                <a:gd name="T12" fmla="*/ 0 w 933"/>
                <a:gd name="T13" fmla="*/ 1 h 1152"/>
                <a:gd name="T14" fmla="*/ 0 w 933"/>
                <a:gd name="T15" fmla="*/ 0 h 1152"/>
                <a:gd name="T16" fmla="*/ 0 w 933"/>
                <a:gd name="T17" fmla="*/ 0 h 1152"/>
                <a:gd name="T18" fmla="*/ 0 w 933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152"/>
                <a:gd name="T32" fmla="*/ 933 w 933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152">
                  <a:moveTo>
                    <a:pt x="0" y="1151"/>
                  </a:moveTo>
                  <a:lnTo>
                    <a:pt x="932" y="1151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12" y="1136"/>
                  </a:moveTo>
                  <a:lnTo>
                    <a:pt x="917" y="1136"/>
                  </a:lnTo>
                  <a:lnTo>
                    <a:pt x="917" y="14"/>
                  </a:lnTo>
                  <a:lnTo>
                    <a:pt x="12" y="14"/>
                  </a:lnTo>
                  <a:lnTo>
                    <a:pt x="12" y="1136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4" name="Freeform 1531"/>
            <p:cNvSpPr>
              <a:spLocks/>
            </p:cNvSpPr>
            <p:nvPr/>
          </p:nvSpPr>
          <p:spPr bwMode="auto">
            <a:xfrm>
              <a:off x="43" y="92"/>
              <a:ext cx="204" cy="254"/>
            </a:xfrm>
            <a:custGeom>
              <a:avLst/>
              <a:gdLst>
                <a:gd name="T0" fmla="*/ 0 w 904"/>
                <a:gd name="T1" fmla="*/ 1 h 1123"/>
                <a:gd name="T2" fmla="*/ 0 w 904"/>
                <a:gd name="T3" fmla="*/ 1 h 1123"/>
                <a:gd name="T4" fmla="*/ 0 w 904"/>
                <a:gd name="T5" fmla="*/ 0 h 1123"/>
                <a:gd name="T6" fmla="*/ 0 w 904"/>
                <a:gd name="T7" fmla="*/ 0 h 1123"/>
                <a:gd name="T8" fmla="*/ 0 w 904"/>
                <a:gd name="T9" fmla="*/ 1 h 1123"/>
                <a:gd name="T10" fmla="*/ 0 w 904"/>
                <a:gd name="T11" fmla="*/ 1 h 1123"/>
                <a:gd name="T12" fmla="*/ 0 w 904"/>
                <a:gd name="T13" fmla="*/ 1 h 1123"/>
                <a:gd name="T14" fmla="*/ 0 w 904"/>
                <a:gd name="T15" fmla="*/ 0 h 1123"/>
                <a:gd name="T16" fmla="*/ 0 w 904"/>
                <a:gd name="T17" fmla="*/ 0 h 1123"/>
                <a:gd name="T18" fmla="*/ 0 w 904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4"/>
                <a:gd name="T31" fmla="*/ 0 h 1123"/>
                <a:gd name="T32" fmla="*/ 904 w 904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4" h="1123">
                  <a:moveTo>
                    <a:pt x="0" y="1122"/>
                  </a:moveTo>
                  <a:lnTo>
                    <a:pt x="903" y="1122"/>
                  </a:lnTo>
                  <a:lnTo>
                    <a:pt x="903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5" y="1104"/>
                  </a:moveTo>
                  <a:lnTo>
                    <a:pt x="891" y="1104"/>
                  </a:lnTo>
                  <a:lnTo>
                    <a:pt x="891" y="20"/>
                  </a:lnTo>
                  <a:lnTo>
                    <a:pt x="15" y="20"/>
                  </a:lnTo>
                  <a:lnTo>
                    <a:pt x="15" y="1104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5" name="Freeform 1532"/>
            <p:cNvSpPr>
              <a:spLocks/>
            </p:cNvSpPr>
            <p:nvPr/>
          </p:nvSpPr>
          <p:spPr bwMode="auto">
            <a:xfrm>
              <a:off x="47" y="96"/>
              <a:ext cx="197" cy="246"/>
            </a:xfrm>
            <a:custGeom>
              <a:avLst/>
              <a:gdLst>
                <a:gd name="T0" fmla="*/ 0 w 873"/>
                <a:gd name="T1" fmla="*/ 1 h 1088"/>
                <a:gd name="T2" fmla="*/ 0 w 873"/>
                <a:gd name="T3" fmla="*/ 1 h 1088"/>
                <a:gd name="T4" fmla="*/ 0 w 873"/>
                <a:gd name="T5" fmla="*/ 0 h 1088"/>
                <a:gd name="T6" fmla="*/ 0 w 873"/>
                <a:gd name="T7" fmla="*/ 0 h 1088"/>
                <a:gd name="T8" fmla="*/ 0 w 873"/>
                <a:gd name="T9" fmla="*/ 1 h 1088"/>
                <a:gd name="T10" fmla="*/ 0 w 873"/>
                <a:gd name="T11" fmla="*/ 1 h 1088"/>
                <a:gd name="T12" fmla="*/ 0 w 873"/>
                <a:gd name="T13" fmla="*/ 1 h 1088"/>
                <a:gd name="T14" fmla="*/ 0 w 873"/>
                <a:gd name="T15" fmla="*/ 0 h 1088"/>
                <a:gd name="T16" fmla="*/ 0 w 873"/>
                <a:gd name="T17" fmla="*/ 0 h 1088"/>
                <a:gd name="T18" fmla="*/ 0 w 873"/>
                <a:gd name="T19" fmla="*/ 1 h 10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8"/>
                <a:gd name="T32" fmla="*/ 873 w 873"/>
                <a:gd name="T33" fmla="*/ 1088 h 10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8">
                  <a:moveTo>
                    <a:pt x="0" y="1087"/>
                  </a:moveTo>
                  <a:lnTo>
                    <a:pt x="872" y="108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087"/>
                  </a:lnTo>
                  <a:close/>
                  <a:moveTo>
                    <a:pt x="16" y="1067"/>
                  </a:moveTo>
                  <a:lnTo>
                    <a:pt x="855" y="1067"/>
                  </a:lnTo>
                  <a:lnTo>
                    <a:pt x="855" y="17"/>
                  </a:lnTo>
                  <a:lnTo>
                    <a:pt x="16" y="17"/>
                  </a:lnTo>
                  <a:lnTo>
                    <a:pt x="16" y="1067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6" name="Freeform 1533"/>
            <p:cNvSpPr>
              <a:spLocks/>
            </p:cNvSpPr>
            <p:nvPr/>
          </p:nvSpPr>
          <p:spPr bwMode="auto">
            <a:xfrm>
              <a:off x="49" y="100"/>
              <a:ext cx="191" cy="237"/>
            </a:xfrm>
            <a:custGeom>
              <a:avLst/>
              <a:gdLst>
                <a:gd name="T0" fmla="*/ 0 w 848"/>
                <a:gd name="T1" fmla="*/ 1 h 1048"/>
                <a:gd name="T2" fmla="*/ 0 w 848"/>
                <a:gd name="T3" fmla="*/ 1 h 1048"/>
                <a:gd name="T4" fmla="*/ 0 w 848"/>
                <a:gd name="T5" fmla="*/ 0 h 1048"/>
                <a:gd name="T6" fmla="*/ 0 w 848"/>
                <a:gd name="T7" fmla="*/ 0 h 1048"/>
                <a:gd name="T8" fmla="*/ 0 w 848"/>
                <a:gd name="T9" fmla="*/ 1 h 1048"/>
                <a:gd name="T10" fmla="*/ 0 w 848"/>
                <a:gd name="T11" fmla="*/ 1 h 1048"/>
                <a:gd name="T12" fmla="*/ 0 w 848"/>
                <a:gd name="T13" fmla="*/ 1 h 1048"/>
                <a:gd name="T14" fmla="*/ 0 w 848"/>
                <a:gd name="T15" fmla="*/ 0 h 1048"/>
                <a:gd name="T16" fmla="*/ 0 w 848"/>
                <a:gd name="T17" fmla="*/ 0 h 1048"/>
                <a:gd name="T18" fmla="*/ 0 w 848"/>
                <a:gd name="T19" fmla="*/ 1 h 10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048"/>
                <a:gd name="T32" fmla="*/ 848 w 848"/>
                <a:gd name="T33" fmla="*/ 1048 h 10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048">
                  <a:moveTo>
                    <a:pt x="0" y="1047"/>
                  </a:moveTo>
                  <a:lnTo>
                    <a:pt x="847" y="1047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047"/>
                  </a:lnTo>
                  <a:close/>
                  <a:moveTo>
                    <a:pt x="15" y="1028"/>
                  </a:moveTo>
                  <a:lnTo>
                    <a:pt x="832" y="1028"/>
                  </a:lnTo>
                  <a:lnTo>
                    <a:pt x="832" y="19"/>
                  </a:lnTo>
                  <a:lnTo>
                    <a:pt x="15" y="19"/>
                  </a:lnTo>
                  <a:lnTo>
                    <a:pt x="15" y="1028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" name="Freeform 1534"/>
            <p:cNvSpPr>
              <a:spLocks/>
            </p:cNvSpPr>
            <p:nvPr/>
          </p:nvSpPr>
          <p:spPr bwMode="auto">
            <a:xfrm>
              <a:off x="54" y="105"/>
              <a:ext cx="183" cy="227"/>
            </a:xfrm>
            <a:custGeom>
              <a:avLst/>
              <a:gdLst>
                <a:gd name="T0" fmla="*/ 0 w 813"/>
                <a:gd name="T1" fmla="*/ 0 h 1007"/>
                <a:gd name="T2" fmla="*/ 0 w 813"/>
                <a:gd name="T3" fmla="*/ 0 h 1007"/>
                <a:gd name="T4" fmla="*/ 0 w 813"/>
                <a:gd name="T5" fmla="*/ 0 h 1007"/>
                <a:gd name="T6" fmla="*/ 0 w 813"/>
                <a:gd name="T7" fmla="*/ 0 h 1007"/>
                <a:gd name="T8" fmla="*/ 0 w 813"/>
                <a:gd name="T9" fmla="*/ 0 h 1007"/>
                <a:gd name="T10" fmla="*/ 0 w 813"/>
                <a:gd name="T11" fmla="*/ 0 h 1007"/>
                <a:gd name="T12" fmla="*/ 0 w 813"/>
                <a:gd name="T13" fmla="*/ 0 h 1007"/>
                <a:gd name="T14" fmla="*/ 0 w 813"/>
                <a:gd name="T15" fmla="*/ 0 h 1007"/>
                <a:gd name="T16" fmla="*/ 0 w 813"/>
                <a:gd name="T17" fmla="*/ 0 h 1007"/>
                <a:gd name="T18" fmla="*/ 0 w 813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3"/>
                <a:gd name="T31" fmla="*/ 0 h 1007"/>
                <a:gd name="T32" fmla="*/ 813 w 813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3" h="1007">
                  <a:moveTo>
                    <a:pt x="0" y="1006"/>
                  </a:moveTo>
                  <a:lnTo>
                    <a:pt x="812" y="1006"/>
                  </a:lnTo>
                  <a:lnTo>
                    <a:pt x="812" y="0"/>
                  </a:lnTo>
                  <a:lnTo>
                    <a:pt x="0" y="0"/>
                  </a:lnTo>
                  <a:lnTo>
                    <a:pt x="0" y="1006"/>
                  </a:lnTo>
                  <a:close/>
                  <a:moveTo>
                    <a:pt x="16" y="983"/>
                  </a:moveTo>
                  <a:lnTo>
                    <a:pt x="794" y="983"/>
                  </a:lnTo>
                  <a:lnTo>
                    <a:pt x="794" y="22"/>
                  </a:lnTo>
                  <a:lnTo>
                    <a:pt x="16" y="22"/>
                  </a:lnTo>
                  <a:lnTo>
                    <a:pt x="16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8" name="Freeform 1535"/>
            <p:cNvSpPr>
              <a:spLocks/>
            </p:cNvSpPr>
            <p:nvPr/>
          </p:nvSpPr>
          <p:spPr bwMode="auto">
            <a:xfrm>
              <a:off x="57" y="110"/>
              <a:ext cx="176" cy="217"/>
            </a:xfrm>
            <a:custGeom>
              <a:avLst/>
              <a:gdLst>
                <a:gd name="T0" fmla="*/ 0 w 780"/>
                <a:gd name="T1" fmla="*/ 0 h 963"/>
                <a:gd name="T2" fmla="*/ 0 w 780"/>
                <a:gd name="T3" fmla="*/ 0 h 963"/>
                <a:gd name="T4" fmla="*/ 0 w 780"/>
                <a:gd name="T5" fmla="*/ 0 h 963"/>
                <a:gd name="T6" fmla="*/ 0 w 780"/>
                <a:gd name="T7" fmla="*/ 0 h 963"/>
                <a:gd name="T8" fmla="*/ 0 w 780"/>
                <a:gd name="T9" fmla="*/ 0 h 963"/>
                <a:gd name="T10" fmla="*/ 0 w 780"/>
                <a:gd name="T11" fmla="*/ 0 h 963"/>
                <a:gd name="T12" fmla="*/ 0 w 780"/>
                <a:gd name="T13" fmla="*/ 0 h 963"/>
                <a:gd name="T14" fmla="*/ 0 w 780"/>
                <a:gd name="T15" fmla="*/ 0 h 963"/>
                <a:gd name="T16" fmla="*/ 0 w 780"/>
                <a:gd name="T17" fmla="*/ 0 h 963"/>
                <a:gd name="T18" fmla="*/ 0 w 780"/>
                <a:gd name="T19" fmla="*/ 0 h 9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0"/>
                <a:gd name="T31" fmla="*/ 0 h 963"/>
                <a:gd name="T32" fmla="*/ 780 w 780"/>
                <a:gd name="T33" fmla="*/ 963 h 9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0" h="963">
                  <a:moveTo>
                    <a:pt x="0" y="962"/>
                  </a:moveTo>
                  <a:lnTo>
                    <a:pt x="779" y="962"/>
                  </a:lnTo>
                  <a:lnTo>
                    <a:pt x="779" y="0"/>
                  </a:lnTo>
                  <a:lnTo>
                    <a:pt x="0" y="0"/>
                  </a:lnTo>
                  <a:lnTo>
                    <a:pt x="0" y="962"/>
                  </a:lnTo>
                  <a:close/>
                  <a:moveTo>
                    <a:pt x="17" y="941"/>
                  </a:moveTo>
                  <a:lnTo>
                    <a:pt x="760" y="941"/>
                  </a:lnTo>
                  <a:lnTo>
                    <a:pt x="760" y="19"/>
                  </a:lnTo>
                  <a:lnTo>
                    <a:pt x="17" y="19"/>
                  </a:lnTo>
                  <a:lnTo>
                    <a:pt x="17" y="941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" name="Freeform 1536"/>
            <p:cNvSpPr>
              <a:spLocks/>
            </p:cNvSpPr>
            <p:nvPr/>
          </p:nvSpPr>
          <p:spPr bwMode="auto">
            <a:xfrm>
              <a:off x="61" y="114"/>
              <a:ext cx="168" cy="209"/>
            </a:xfrm>
            <a:custGeom>
              <a:avLst/>
              <a:gdLst>
                <a:gd name="T0" fmla="*/ 0 w 745"/>
                <a:gd name="T1" fmla="*/ 0 h 927"/>
                <a:gd name="T2" fmla="*/ 0 w 745"/>
                <a:gd name="T3" fmla="*/ 0 h 927"/>
                <a:gd name="T4" fmla="*/ 0 w 745"/>
                <a:gd name="T5" fmla="*/ 0 h 927"/>
                <a:gd name="T6" fmla="*/ 0 w 745"/>
                <a:gd name="T7" fmla="*/ 0 h 927"/>
                <a:gd name="T8" fmla="*/ 0 w 745"/>
                <a:gd name="T9" fmla="*/ 0 h 927"/>
                <a:gd name="T10" fmla="*/ 0 w 745"/>
                <a:gd name="T11" fmla="*/ 0 h 927"/>
                <a:gd name="T12" fmla="*/ 0 w 745"/>
                <a:gd name="T13" fmla="*/ 0 h 927"/>
                <a:gd name="T14" fmla="*/ 0 w 745"/>
                <a:gd name="T15" fmla="*/ 0 h 927"/>
                <a:gd name="T16" fmla="*/ 0 w 745"/>
                <a:gd name="T17" fmla="*/ 0 h 927"/>
                <a:gd name="T18" fmla="*/ 0 w 745"/>
                <a:gd name="T19" fmla="*/ 0 h 9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927"/>
                <a:gd name="T32" fmla="*/ 745 w 745"/>
                <a:gd name="T33" fmla="*/ 927 h 9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927">
                  <a:moveTo>
                    <a:pt x="0" y="926"/>
                  </a:moveTo>
                  <a:lnTo>
                    <a:pt x="744" y="926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926"/>
                  </a:lnTo>
                  <a:close/>
                  <a:moveTo>
                    <a:pt x="19" y="904"/>
                  </a:moveTo>
                  <a:lnTo>
                    <a:pt x="728" y="904"/>
                  </a:lnTo>
                  <a:lnTo>
                    <a:pt x="728" y="23"/>
                  </a:lnTo>
                  <a:lnTo>
                    <a:pt x="19" y="23"/>
                  </a:lnTo>
                  <a:lnTo>
                    <a:pt x="19" y="904"/>
                  </a:lnTo>
                  <a:close/>
                </a:path>
              </a:pathLst>
            </a:cu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" name="Freeform 1537"/>
            <p:cNvSpPr>
              <a:spLocks/>
            </p:cNvSpPr>
            <p:nvPr/>
          </p:nvSpPr>
          <p:spPr bwMode="auto">
            <a:xfrm>
              <a:off x="65" y="119"/>
              <a:ext cx="160" cy="199"/>
            </a:xfrm>
            <a:custGeom>
              <a:avLst/>
              <a:gdLst>
                <a:gd name="T0" fmla="*/ 0 w 712"/>
                <a:gd name="T1" fmla="*/ 0 h 882"/>
                <a:gd name="T2" fmla="*/ 0 w 712"/>
                <a:gd name="T3" fmla="*/ 0 h 882"/>
                <a:gd name="T4" fmla="*/ 0 w 712"/>
                <a:gd name="T5" fmla="*/ 0 h 882"/>
                <a:gd name="T6" fmla="*/ 0 w 712"/>
                <a:gd name="T7" fmla="*/ 0 h 882"/>
                <a:gd name="T8" fmla="*/ 0 w 712"/>
                <a:gd name="T9" fmla="*/ 0 h 882"/>
                <a:gd name="T10" fmla="*/ 0 w 712"/>
                <a:gd name="T11" fmla="*/ 0 h 882"/>
                <a:gd name="T12" fmla="*/ 0 w 712"/>
                <a:gd name="T13" fmla="*/ 0 h 882"/>
                <a:gd name="T14" fmla="*/ 0 w 712"/>
                <a:gd name="T15" fmla="*/ 0 h 882"/>
                <a:gd name="T16" fmla="*/ 0 w 712"/>
                <a:gd name="T17" fmla="*/ 0 h 882"/>
                <a:gd name="T18" fmla="*/ 0 w 712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882"/>
                <a:gd name="T32" fmla="*/ 712 w 712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882">
                  <a:moveTo>
                    <a:pt x="0" y="881"/>
                  </a:moveTo>
                  <a:lnTo>
                    <a:pt x="711" y="881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20" y="853"/>
                  </a:moveTo>
                  <a:lnTo>
                    <a:pt x="692" y="853"/>
                  </a:lnTo>
                  <a:lnTo>
                    <a:pt x="692" y="25"/>
                  </a:lnTo>
                  <a:lnTo>
                    <a:pt x="20" y="25"/>
                  </a:lnTo>
                  <a:lnTo>
                    <a:pt x="20" y="853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" name="Freeform 1538"/>
            <p:cNvSpPr>
              <a:spLocks/>
            </p:cNvSpPr>
            <p:nvPr/>
          </p:nvSpPr>
          <p:spPr bwMode="auto">
            <a:xfrm>
              <a:off x="70" y="125"/>
              <a:ext cx="150" cy="187"/>
            </a:xfrm>
            <a:custGeom>
              <a:avLst/>
              <a:gdLst>
                <a:gd name="T0" fmla="*/ 0 w 668"/>
                <a:gd name="T1" fmla="*/ 0 h 827"/>
                <a:gd name="T2" fmla="*/ 0 w 668"/>
                <a:gd name="T3" fmla="*/ 0 h 827"/>
                <a:gd name="T4" fmla="*/ 0 w 668"/>
                <a:gd name="T5" fmla="*/ 0 h 827"/>
                <a:gd name="T6" fmla="*/ 0 w 668"/>
                <a:gd name="T7" fmla="*/ 0 h 827"/>
                <a:gd name="T8" fmla="*/ 0 w 668"/>
                <a:gd name="T9" fmla="*/ 0 h 827"/>
                <a:gd name="T10" fmla="*/ 0 w 668"/>
                <a:gd name="T11" fmla="*/ 0 h 827"/>
                <a:gd name="T12" fmla="*/ 0 w 668"/>
                <a:gd name="T13" fmla="*/ 0 h 827"/>
                <a:gd name="T14" fmla="*/ 0 w 668"/>
                <a:gd name="T15" fmla="*/ 0 h 827"/>
                <a:gd name="T16" fmla="*/ 0 w 668"/>
                <a:gd name="T17" fmla="*/ 0 h 827"/>
                <a:gd name="T18" fmla="*/ 0 w 668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8"/>
                <a:gd name="T31" fmla="*/ 0 h 827"/>
                <a:gd name="T32" fmla="*/ 668 w 668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8" h="827">
                  <a:moveTo>
                    <a:pt x="0" y="826"/>
                  </a:moveTo>
                  <a:lnTo>
                    <a:pt x="667" y="826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4"/>
                  </a:moveTo>
                  <a:lnTo>
                    <a:pt x="648" y="804"/>
                  </a:lnTo>
                  <a:lnTo>
                    <a:pt x="648" y="22"/>
                  </a:lnTo>
                  <a:lnTo>
                    <a:pt x="19" y="22"/>
                  </a:lnTo>
                  <a:lnTo>
                    <a:pt x="19" y="80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2" name="Freeform 1539"/>
            <p:cNvSpPr>
              <a:spLocks/>
            </p:cNvSpPr>
            <p:nvPr/>
          </p:nvSpPr>
          <p:spPr bwMode="auto">
            <a:xfrm>
              <a:off x="74" y="131"/>
              <a:ext cx="143" cy="176"/>
            </a:xfrm>
            <a:custGeom>
              <a:avLst/>
              <a:gdLst>
                <a:gd name="T0" fmla="*/ 0 w 634"/>
                <a:gd name="T1" fmla="*/ 0 h 782"/>
                <a:gd name="T2" fmla="*/ 0 w 634"/>
                <a:gd name="T3" fmla="*/ 0 h 782"/>
                <a:gd name="T4" fmla="*/ 0 w 634"/>
                <a:gd name="T5" fmla="*/ 0 h 782"/>
                <a:gd name="T6" fmla="*/ 0 w 634"/>
                <a:gd name="T7" fmla="*/ 0 h 782"/>
                <a:gd name="T8" fmla="*/ 0 w 634"/>
                <a:gd name="T9" fmla="*/ 0 h 782"/>
                <a:gd name="T10" fmla="*/ 0 w 634"/>
                <a:gd name="T11" fmla="*/ 0 h 782"/>
                <a:gd name="T12" fmla="*/ 0 w 634"/>
                <a:gd name="T13" fmla="*/ 0 h 782"/>
                <a:gd name="T14" fmla="*/ 0 w 634"/>
                <a:gd name="T15" fmla="*/ 0 h 782"/>
                <a:gd name="T16" fmla="*/ 0 w 634"/>
                <a:gd name="T17" fmla="*/ 0 h 782"/>
                <a:gd name="T18" fmla="*/ 0 w 634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782"/>
                <a:gd name="T32" fmla="*/ 634 w 634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782">
                  <a:moveTo>
                    <a:pt x="0" y="781"/>
                  </a:moveTo>
                  <a:lnTo>
                    <a:pt x="633" y="78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6"/>
                  </a:moveTo>
                  <a:lnTo>
                    <a:pt x="609" y="756"/>
                  </a:lnTo>
                  <a:lnTo>
                    <a:pt x="609" y="27"/>
                  </a:lnTo>
                  <a:lnTo>
                    <a:pt x="19" y="27"/>
                  </a:lnTo>
                  <a:lnTo>
                    <a:pt x="19" y="75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" name="Freeform 1540"/>
            <p:cNvSpPr>
              <a:spLocks/>
            </p:cNvSpPr>
            <p:nvPr/>
          </p:nvSpPr>
          <p:spPr bwMode="auto">
            <a:xfrm>
              <a:off x="78" y="136"/>
              <a:ext cx="133" cy="164"/>
            </a:xfrm>
            <a:custGeom>
              <a:avLst/>
              <a:gdLst>
                <a:gd name="T0" fmla="*/ 0 w 592"/>
                <a:gd name="T1" fmla="*/ 0 h 728"/>
                <a:gd name="T2" fmla="*/ 0 w 592"/>
                <a:gd name="T3" fmla="*/ 0 h 728"/>
                <a:gd name="T4" fmla="*/ 0 w 592"/>
                <a:gd name="T5" fmla="*/ 0 h 728"/>
                <a:gd name="T6" fmla="*/ 0 w 592"/>
                <a:gd name="T7" fmla="*/ 0 h 728"/>
                <a:gd name="T8" fmla="*/ 0 w 592"/>
                <a:gd name="T9" fmla="*/ 0 h 728"/>
                <a:gd name="T10" fmla="*/ 0 w 592"/>
                <a:gd name="T11" fmla="*/ 0 h 728"/>
                <a:gd name="T12" fmla="*/ 0 w 592"/>
                <a:gd name="T13" fmla="*/ 0 h 728"/>
                <a:gd name="T14" fmla="*/ 0 w 592"/>
                <a:gd name="T15" fmla="*/ 0 h 728"/>
                <a:gd name="T16" fmla="*/ 0 w 592"/>
                <a:gd name="T17" fmla="*/ 0 h 728"/>
                <a:gd name="T18" fmla="*/ 0 w 592"/>
                <a:gd name="T19" fmla="*/ 0 h 7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2"/>
                <a:gd name="T31" fmla="*/ 0 h 728"/>
                <a:gd name="T32" fmla="*/ 592 w 592"/>
                <a:gd name="T33" fmla="*/ 728 h 7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2" h="728">
                  <a:moveTo>
                    <a:pt x="0" y="727"/>
                  </a:moveTo>
                  <a:lnTo>
                    <a:pt x="591" y="727"/>
                  </a:lnTo>
                  <a:lnTo>
                    <a:pt x="591" y="0"/>
                  </a:lnTo>
                  <a:lnTo>
                    <a:pt x="0" y="0"/>
                  </a:lnTo>
                  <a:lnTo>
                    <a:pt x="0" y="727"/>
                  </a:lnTo>
                  <a:close/>
                  <a:moveTo>
                    <a:pt x="22" y="699"/>
                  </a:moveTo>
                  <a:lnTo>
                    <a:pt x="572" y="699"/>
                  </a:lnTo>
                  <a:lnTo>
                    <a:pt x="572" y="24"/>
                  </a:lnTo>
                  <a:lnTo>
                    <a:pt x="22" y="24"/>
                  </a:lnTo>
                  <a:lnTo>
                    <a:pt x="22" y="699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" name="Freeform 1541"/>
            <p:cNvSpPr>
              <a:spLocks/>
            </p:cNvSpPr>
            <p:nvPr/>
          </p:nvSpPr>
          <p:spPr bwMode="auto">
            <a:xfrm>
              <a:off x="83" y="142"/>
              <a:ext cx="123" cy="153"/>
            </a:xfrm>
            <a:custGeom>
              <a:avLst/>
              <a:gdLst>
                <a:gd name="T0" fmla="*/ 0 w 549"/>
                <a:gd name="T1" fmla="*/ 0 h 678"/>
                <a:gd name="T2" fmla="*/ 0 w 549"/>
                <a:gd name="T3" fmla="*/ 0 h 678"/>
                <a:gd name="T4" fmla="*/ 0 w 549"/>
                <a:gd name="T5" fmla="*/ 0 h 678"/>
                <a:gd name="T6" fmla="*/ 0 w 549"/>
                <a:gd name="T7" fmla="*/ 0 h 678"/>
                <a:gd name="T8" fmla="*/ 0 w 549"/>
                <a:gd name="T9" fmla="*/ 0 h 678"/>
                <a:gd name="T10" fmla="*/ 0 w 549"/>
                <a:gd name="T11" fmla="*/ 0 h 678"/>
                <a:gd name="T12" fmla="*/ 0 w 549"/>
                <a:gd name="T13" fmla="*/ 0 h 678"/>
                <a:gd name="T14" fmla="*/ 0 w 549"/>
                <a:gd name="T15" fmla="*/ 0 h 678"/>
                <a:gd name="T16" fmla="*/ 0 w 549"/>
                <a:gd name="T17" fmla="*/ 0 h 678"/>
                <a:gd name="T18" fmla="*/ 0 w 549"/>
                <a:gd name="T19" fmla="*/ 0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9"/>
                <a:gd name="T31" fmla="*/ 0 h 678"/>
                <a:gd name="T32" fmla="*/ 549 w 549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9" h="678">
                  <a:moveTo>
                    <a:pt x="0" y="677"/>
                  </a:moveTo>
                  <a:lnTo>
                    <a:pt x="548" y="677"/>
                  </a:lnTo>
                  <a:lnTo>
                    <a:pt x="548" y="0"/>
                  </a:lnTo>
                  <a:lnTo>
                    <a:pt x="0" y="0"/>
                  </a:lnTo>
                  <a:lnTo>
                    <a:pt x="0" y="677"/>
                  </a:lnTo>
                  <a:close/>
                  <a:moveTo>
                    <a:pt x="23" y="652"/>
                  </a:moveTo>
                  <a:lnTo>
                    <a:pt x="526" y="652"/>
                  </a:lnTo>
                  <a:lnTo>
                    <a:pt x="526" y="27"/>
                  </a:lnTo>
                  <a:lnTo>
                    <a:pt x="23" y="27"/>
                  </a:lnTo>
                  <a:lnTo>
                    <a:pt x="23" y="65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" name="Freeform 1542"/>
            <p:cNvSpPr>
              <a:spLocks/>
            </p:cNvSpPr>
            <p:nvPr/>
          </p:nvSpPr>
          <p:spPr bwMode="auto">
            <a:xfrm>
              <a:off x="88" y="148"/>
              <a:ext cx="114" cy="141"/>
            </a:xfrm>
            <a:custGeom>
              <a:avLst/>
              <a:gdLst>
                <a:gd name="T0" fmla="*/ 0 w 506"/>
                <a:gd name="T1" fmla="*/ 0 h 628"/>
                <a:gd name="T2" fmla="*/ 0 w 506"/>
                <a:gd name="T3" fmla="*/ 0 h 628"/>
                <a:gd name="T4" fmla="*/ 0 w 506"/>
                <a:gd name="T5" fmla="*/ 0 h 628"/>
                <a:gd name="T6" fmla="*/ 0 w 506"/>
                <a:gd name="T7" fmla="*/ 0 h 628"/>
                <a:gd name="T8" fmla="*/ 0 w 506"/>
                <a:gd name="T9" fmla="*/ 0 h 628"/>
                <a:gd name="T10" fmla="*/ 0 w 506"/>
                <a:gd name="T11" fmla="*/ 0 h 628"/>
                <a:gd name="T12" fmla="*/ 0 w 506"/>
                <a:gd name="T13" fmla="*/ 0 h 628"/>
                <a:gd name="T14" fmla="*/ 0 w 506"/>
                <a:gd name="T15" fmla="*/ 0 h 628"/>
                <a:gd name="T16" fmla="*/ 0 w 506"/>
                <a:gd name="T17" fmla="*/ 0 h 628"/>
                <a:gd name="T18" fmla="*/ 0 w 506"/>
                <a:gd name="T19" fmla="*/ 0 h 6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628"/>
                <a:gd name="T32" fmla="*/ 506 w 506"/>
                <a:gd name="T33" fmla="*/ 628 h 6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628">
                  <a:moveTo>
                    <a:pt x="0" y="627"/>
                  </a:moveTo>
                  <a:lnTo>
                    <a:pt x="505" y="627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627"/>
                  </a:lnTo>
                  <a:close/>
                  <a:moveTo>
                    <a:pt x="21" y="596"/>
                  </a:moveTo>
                  <a:lnTo>
                    <a:pt x="479" y="596"/>
                  </a:lnTo>
                  <a:lnTo>
                    <a:pt x="479" y="29"/>
                  </a:lnTo>
                  <a:lnTo>
                    <a:pt x="21" y="29"/>
                  </a:lnTo>
                  <a:lnTo>
                    <a:pt x="21" y="59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6" name="Freeform 1543"/>
            <p:cNvSpPr>
              <a:spLocks/>
            </p:cNvSpPr>
            <p:nvPr/>
          </p:nvSpPr>
          <p:spPr bwMode="auto">
            <a:xfrm>
              <a:off x="94" y="155"/>
              <a:ext cx="102" cy="128"/>
            </a:xfrm>
            <a:custGeom>
              <a:avLst/>
              <a:gdLst>
                <a:gd name="T0" fmla="*/ 0 w 454"/>
                <a:gd name="T1" fmla="*/ 0 h 567"/>
                <a:gd name="T2" fmla="*/ 0 w 454"/>
                <a:gd name="T3" fmla="*/ 0 h 567"/>
                <a:gd name="T4" fmla="*/ 0 w 454"/>
                <a:gd name="T5" fmla="*/ 0 h 567"/>
                <a:gd name="T6" fmla="*/ 0 w 454"/>
                <a:gd name="T7" fmla="*/ 0 h 567"/>
                <a:gd name="T8" fmla="*/ 0 w 454"/>
                <a:gd name="T9" fmla="*/ 0 h 567"/>
                <a:gd name="T10" fmla="*/ 0 w 454"/>
                <a:gd name="T11" fmla="*/ 0 h 567"/>
                <a:gd name="T12" fmla="*/ 0 w 454"/>
                <a:gd name="T13" fmla="*/ 0 h 567"/>
                <a:gd name="T14" fmla="*/ 0 w 454"/>
                <a:gd name="T15" fmla="*/ 0 h 567"/>
                <a:gd name="T16" fmla="*/ 0 w 454"/>
                <a:gd name="T17" fmla="*/ 0 h 567"/>
                <a:gd name="T18" fmla="*/ 0 w 454"/>
                <a:gd name="T19" fmla="*/ 0 h 5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567"/>
                <a:gd name="T32" fmla="*/ 454 w 454"/>
                <a:gd name="T33" fmla="*/ 567 h 5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567">
                  <a:moveTo>
                    <a:pt x="0" y="566"/>
                  </a:moveTo>
                  <a:lnTo>
                    <a:pt x="453" y="566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566"/>
                  </a:lnTo>
                  <a:close/>
                  <a:moveTo>
                    <a:pt x="25" y="535"/>
                  </a:moveTo>
                  <a:lnTo>
                    <a:pt x="430" y="535"/>
                  </a:lnTo>
                  <a:lnTo>
                    <a:pt x="430" y="30"/>
                  </a:lnTo>
                  <a:lnTo>
                    <a:pt x="25" y="30"/>
                  </a:lnTo>
                  <a:lnTo>
                    <a:pt x="25" y="535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" name="Freeform 1544"/>
            <p:cNvSpPr>
              <a:spLocks/>
            </p:cNvSpPr>
            <p:nvPr/>
          </p:nvSpPr>
          <p:spPr bwMode="auto">
            <a:xfrm>
              <a:off x="100" y="163"/>
              <a:ext cx="92" cy="113"/>
            </a:xfrm>
            <a:custGeom>
              <a:avLst/>
              <a:gdLst>
                <a:gd name="T0" fmla="*/ 0 w 408"/>
                <a:gd name="T1" fmla="*/ 0 h 501"/>
                <a:gd name="T2" fmla="*/ 0 w 408"/>
                <a:gd name="T3" fmla="*/ 0 h 501"/>
                <a:gd name="T4" fmla="*/ 0 w 408"/>
                <a:gd name="T5" fmla="*/ 0 h 501"/>
                <a:gd name="T6" fmla="*/ 0 w 408"/>
                <a:gd name="T7" fmla="*/ 0 h 501"/>
                <a:gd name="T8" fmla="*/ 0 w 408"/>
                <a:gd name="T9" fmla="*/ 0 h 501"/>
                <a:gd name="T10" fmla="*/ 0 w 408"/>
                <a:gd name="T11" fmla="*/ 0 h 501"/>
                <a:gd name="T12" fmla="*/ 0 w 408"/>
                <a:gd name="T13" fmla="*/ 0 h 501"/>
                <a:gd name="T14" fmla="*/ 0 w 408"/>
                <a:gd name="T15" fmla="*/ 0 h 501"/>
                <a:gd name="T16" fmla="*/ 0 w 408"/>
                <a:gd name="T17" fmla="*/ 0 h 501"/>
                <a:gd name="T18" fmla="*/ 0 w 408"/>
                <a:gd name="T19" fmla="*/ 0 h 5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8"/>
                <a:gd name="T31" fmla="*/ 0 h 501"/>
                <a:gd name="T32" fmla="*/ 408 w 408"/>
                <a:gd name="T33" fmla="*/ 501 h 5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8" h="501">
                  <a:moveTo>
                    <a:pt x="0" y="500"/>
                  </a:moveTo>
                  <a:lnTo>
                    <a:pt x="407" y="500"/>
                  </a:lnTo>
                  <a:lnTo>
                    <a:pt x="407" y="0"/>
                  </a:lnTo>
                  <a:lnTo>
                    <a:pt x="0" y="0"/>
                  </a:lnTo>
                  <a:lnTo>
                    <a:pt x="0" y="500"/>
                  </a:lnTo>
                  <a:close/>
                  <a:moveTo>
                    <a:pt x="26" y="466"/>
                  </a:moveTo>
                  <a:lnTo>
                    <a:pt x="377" y="466"/>
                  </a:lnTo>
                  <a:lnTo>
                    <a:pt x="377" y="34"/>
                  </a:lnTo>
                  <a:lnTo>
                    <a:pt x="26" y="34"/>
                  </a:lnTo>
                  <a:lnTo>
                    <a:pt x="26" y="46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8" name="Freeform 1545"/>
            <p:cNvSpPr>
              <a:spLocks/>
            </p:cNvSpPr>
            <p:nvPr/>
          </p:nvSpPr>
          <p:spPr bwMode="auto">
            <a:xfrm>
              <a:off x="106" y="169"/>
              <a:ext cx="79" cy="98"/>
            </a:xfrm>
            <a:custGeom>
              <a:avLst/>
              <a:gdLst>
                <a:gd name="T0" fmla="*/ 0 w 351"/>
                <a:gd name="T1" fmla="*/ 0 h 437"/>
                <a:gd name="T2" fmla="*/ 0 w 351"/>
                <a:gd name="T3" fmla="*/ 0 h 437"/>
                <a:gd name="T4" fmla="*/ 0 w 351"/>
                <a:gd name="T5" fmla="*/ 0 h 437"/>
                <a:gd name="T6" fmla="*/ 0 w 351"/>
                <a:gd name="T7" fmla="*/ 0 h 437"/>
                <a:gd name="T8" fmla="*/ 0 w 351"/>
                <a:gd name="T9" fmla="*/ 0 h 437"/>
                <a:gd name="T10" fmla="*/ 0 w 351"/>
                <a:gd name="T11" fmla="*/ 0 h 437"/>
                <a:gd name="T12" fmla="*/ 0 w 351"/>
                <a:gd name="T13" fmla="*/ 0 h 437"/>
                <a:gd name="T14" fmla="*/ 0 w 351"/>
                <a:gd name="T15" fmla="*/ 0 h 437"/>
                <a:gd name="T16" fmla="*/ 0 w 351"/>
                <a:gd name="T17" fmla="*/ 0 h 437"/>
                <a:gd name="T18" fmla="*/ 0 w 351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437"/>
                <a:gd name="T32" fmla="*/ 351 w 351"/>
                <a:gd name="T33" fmla="*/ 437 h 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437">
                  <a:moveTo>
                    <a:pt x="0" y="436"/>
                  </a:moveTo>
                  <a:lnTo>
                    <a:pt x="350" y="436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436"/>
                  </a:lnTo>
                  <a:close/>
                  <a:moveTo>
                    <a:pt x="25" y="401"/>
                  </a:moveTo>
                  <a:lnTo>
                    <a:pt x="324" y="401"/>
                  </a:lnTo>
                  <a:lnTo>
                    <a:pt x="324" y="32"/>
                  </a:lnTo>
                  <a:lnTo>
                    <a:pt x="25" y="32"/>
                  </a:lnTo>
                  <a:lnTo>
                    <a:pt x="25" y="4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" name="Freeform 1546"/>
            <p:cNvSpPr>
              <a:spLocks/>
            </p:cNvSpPr>
            <p:nvPr/>
          </p:nvSpPr>
          <p:spPr bwMode="auto">
            <a:xfrm>
              <a:off x="112" y="177"/>
              <a:ext cx="67" cy="82"/>
            </a:xfrm>
            <a:custGeom>
              <a:avLst/>
              <a:gdLst>
                <a:gd name="T0" fmla="*/ 0 w 300"/>
                <a:gd name="T1" fmla="*/ 0 h 367"/>
                <a:gd name="T2" fmla="*/ 0 w 300"/>
                <a:gd name="T3" fmla="*/ 0 h 367"/>
                <a:gd name="T4" fmla="*/ 0 w 300"/>
                <a:gd name="T5" fmla="*/ 0 h 367"/>
                <a:gd name="T6" fmla="*/ 0 w 300"/>
                <a:gd name="T7" fmla="*/ 0 h 367"/>
                <a:gd name="T8" fmla="*/ 0 w 300"/>
                <a:gd name="T9" fmla="*/ 0 h 367"/>
                <a:gd name="T10" fmla="*/ 0 w 300"/>
                <a:gd name="T11" fmla="*/ 0 h 367"/>
                <a:gd name="T12" fmla="*/ 0 w 300"/>
                <a:gd name="T13" fmla="*/ 0 h 367"/>
                <a:gd name="T14" fmla="*/ 0 w 300"/>
                <a:gd name="T15" fmla="*/ 0 h 367"/>
                <a:gd name="T16" fmla="*/ 0 w 300"/>
                <a:gd name="T17" fmla="*/ 0 h 367"/>
                <a:gd name="T18" fmla="*/ 0 w 300"/>
                <a:gd name="T19" fmla="*/ 0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367"/>
                <a:gd name="T32" fmla="*/ 300 w 300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367">
                  <a:moveTo>
                    <a:pt x="0" y="366"/>
                  </a:moveTo>
                  <a:lnTo>
                    <a:pt x="299" y="36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30" y="333"/>
                  </a:moveTo>
                  <a:lnTo>
                    <a:pt x="271" y="333"/>
                  </a:lnTo>
                  <a:lnTo>
                    <a:pt x="271" y="36"/>
                  </a:lnTo>
                  <a:lnTo>
                    <a:pt x="30" y="36"/>
                  </a:lnTo>
                  <a:lnTo>
                    <a:pt x="30" y="33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" name="Freeform 1547"/>
            <p:cNvSpPr>
              <a:spLocks/>
            </p:cNvSpPr>
            <p:nvPr/>
          </p:nvSpPr>
          <p:spPr bwMode="auto">
            <a:xfrm>
              <a:off x="117" y="185"/>
              <a:ext cx="54" cy="66"/>
            </a:xfrm>
            <a:custGeom>
              <a:avLst/>
              <a:gdLst>
                <a:gd name="T0" fmla="*/ 0 w 244"/>
                <a:gd name="T1" fmla="*/ 0 h 296"/>
                <a:gd name="T2" fmla="*/ 0 w 244"/>
                <a:gd name="T3" fmla="*/ 0 h 296"/>
                <a:gd name="T4" fmla="*/ 0 w 244"/>
                <a:gd name="T5" fmla="*/ 0 h 296"/>
                <a:gd name="T6" fmla="*/ 0 w 244"/>
                <a:gd name="T7" fmla="*/ 0 h 296"/>
                <a:gd name="T8" fmla="*/ 0 w 244"/>
                <a:gd name="T9" fmla="*/ 0 h 296"/>
                <a:gd name="T10" fmla="*/ 0 w 244"/>
                <a:gd name="T11" fmla="*/ 0 h 296"/>
                <a:gd name="T12" fmla="*/ 0 w 244"/>
                <a:gd name="T13" fmla="*/ 0 h 296"/>
                <a:gd name="T14" fmla="*/ 0 w 244"/>
                <a:gd name="T15" fmla="*/ 0 h 296"/>
                <a:gd name="T16" fmla="*/ 0 w 244"/>
                <a:gd name="T17" fmla="*/ 0 h 296"/>
                <a:gd name="T18" fmla="*/ 0 w 244"/>
                <a:gd name="T19" fmla="*/ 0 h 2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296"/>
                <a:gd name="T32" fmla="*/ 244 w 244"/>
                <a:gd name="T33" fmla="*/ 296 h 2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296">
                  <a:moveTo>
                    <a:pt x="0" y="295"/>
                  </a:moveTo>
                  <a:lnTo>
                    <a:pt x="243" y="29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295"/>
                  </a:lnTo>
                  <a:close/>
                  <a:moveTo>
                    <a:pt x="32" y="257"/>
                  </a:moveTo>
                  <a:lnTo>
                    <a:pt x="211" y="257"/>
                  </a:lnTo>
                  <a:lnTo>
                    <a:pt x="211" y="36"/>
                  </a:lnTo>
                  <a:lnTo>
                    <a:pt x="32" y="36"/>
                  </a:lnTo>
                  <a:lnTo>
                    <a:pt x="32" y="257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" name="Freeform 1548"/>
            <p:cNvSpPr>
              <a:spLocks/>
            </p:cNvSpPr>
            <p:nvPr/>
          </p:nvSpPr>
          <p:spPr bwMode="auto">
            <a:xfrm>
              <a:off x="125" y="193"/>
              <a:ext cx="39" cy="50"/>
            </a:xfrm>
            <a:custGeom>
              <a:avLst/>
              <a:gdLst>
                <a:gd name="T0" fmla="*/ 0 w 176"/>
                <a:gd name="T1" fmla="*/ 0 h 226"/>
                <a:gd name="T2" fmla="*/ 0 w 176"/>
                <a:gd name="T3" fmla="*/ 0 h 226"/>
                <a:gd name="T4" fmla="*/ 0 w 176"/>
                <a:gd name="T5" fmla="*/ 0 h 226"/>
                <a:gd name="T6" fmla="*/ 0 w 176"/>
                <a:gd name="T7" fmla="*/ 0 h 226"/>
                <a:gd name="T8" fmla="*/ 0 w 176"/>
                <a:gd name="T9" fmla="*/ 0 h 226"/>
                <a:gd name="T10" fmla="*/ 0 w 176"/>
                <a:gd name="T11" fmla="*/ 0 h 226"/>
                <a:gd name="T12" fmla="*/ 0 w 176"/>
                <a:gd name="T13" fmla="*/ 0 h 226"/>
                <a:gd name="T14" fmla="*/ 0 w 176"/>
                <a:gd name="T15" fmla="*/ 0 h 226"/>
                <a:gd name="T16" fmla="*/ 0 w 176"/>
                <a:gd name="T17" fmla="*/ 0 h 226"/>
                <a:gd name="T18" fmla="*/ 0 w 176"/>
                <a:gd name="T19" fmla="*/ 0 h 2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6"/>
                <a:gd name="T31" fmla="*/ 0 h 226"/>
                <a:gd name="T32" fmla="*/ 176 w 176"/>
                <a:gd name="T33" fmla="*/ 226 h 2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6" h="226">
                  <a:moveTo>
                    <a:pt x="0" y="225"/>
                  </a:moveTo>
                  <a:lnTo>
                    <a:pt x="175" y="225"/>
                  </a:lnTo>
                  <a:lnTo>
                    <a:pt x="175" y="0"/>
                  </a:lnTo>
                  <a:lnTo>
                    <a:pt x="0" y="0"/>
                  </a:lnTo>
                  <a:lnTo>
                    <a:pt x="0" y="225"/>
                  </a:lnTo>
                  <a:close/>
                  <a:moveTo>
                    <a:pt x="31" y="183"/>
                  </a:moveTo>
                  <a:lnTo>
                    <a:pt x="143" y="183"/>
                  </a:lnTo>
                  <a:lnTo>
                    <a:pt x="143" y="39"/>
                  </a:lnTo>
                  <a:lnTo>
                    <a:pt x="31" y="39"/>
                  </a:lnTo>
                  <a:lnTo>
                    <a:pt x="31" y="18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2" name="Freeform 1549"/>
            <p:cNvSpPr>
              <a:spLocks/>
            </p:cNvSpPr>
            <p:nvPr/>
          </p:nvSpPr>
          <p:spPr bwMode="auto">
            <a:xfrm>
              <a:off x="133" y="204"/>
              <a:ext cx="24" cy="31"/>
            </a:xfrm>
            <a:custGeom>
              <a:avLst/>
              <a:gdLst>
                <a:gd name="T0" fmla="*/ 0 w 112"/>
                <a:gd name="T1" fmla="*/ 0 h 141"/>
                <a:gd name="T2" fmla="*/ 0 w 112"/>
                <a:gd name="T3" fmla="*/ 0 h 141"/>
                <a:gd name="T4" fmla="*/ 0 w 112"/>
                <a:gd name="T5" fmla="*/ 0 h 141"/>
                <a:gd name="T6" fmla="*/ 0 w 112"/>
                <a:gd name="T7" fmla="*/ 0 h 141"/>
                <a:gd name="T8" fmla="*/ 0 w 112"/>
                <a:gd name="T9" fmla="*/ 0 h 141"/>
                <a:gd name="T10" fmla="*/ 0 w 112"/>
                <a:gd name="T11" fmla="*/ 0 h 141"/>
                <a:gd name="T12" fmla="*/ 0 w 112"/>
                <a:gd name="T13" fmla="*/ 0 h 141"/>
                <a:gd name="T14" fmla="*/ 0 w 112"/>
                <a:gd name="T15" fmla="*/ 0 h 141"/>
                <a:gd name="T16" fmla="*/ 0 w 112"/>
                <a:gd name="T17" fmla="*/ 0 h 141"/>
                <a:gd name="T18" fmla="*/ 0 w 112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41"/>
                <a:gd name="T32" fmla="*/ 112 w 112"/>
                <a:gd name="T33" fmla="*/ 141 h 1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41">
                  <a:moveTo>
                    <a:pt x="0" y="140"/>
                  </a:moveTo>
                  <a:lnTo>
                    <a:pt x="111" y="14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40"/>
                  </a:lnTo>
                  <a:close/>
                  <a:moveTo>
                    <a:pt x="36" y="100"/>
                  </a:moveTo>
                  <a:lnTo>
                    <a:pt x="76" y="100"/>
                  </a:lnTo>
                  <a:lnTo>
                    <a:pt x="76" y="42"/>
                  </a:lnTo>
                  <a:lnTo>
                    <a:pt x="36" y="42"/>
                  </a:lnTo>
                  <a:lnTo>
                    <a:pt x="36" y="10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3" name="Freeform 1550"/>
            <p:cNvSpPr>
              <a:spLocks/>
            </p:cNvSpPr>
            <p:nvPr/>
          </p:nvSpPr>
          <p:spPr bwMode="auto">
            <a:xfrm>
              <a:off x="141" y="213"/>
              <a:ext cx="9" cy="11"/>
            </a:xfrm>
            <a:custGeom>
              <a:avLst/>
              <a:gdLst>
                <a:gd name="T0" fmla="*/ 0 w 44"/>
                <a:gd name="T1" fmla="*/ 0 h 55"/>
                <a:gd name="T2" fmla="*/ 0 w 44"/>
                <a:gd name="T3" fmla="*/ 0 h 55"/>
                <a:gd name="T4" fmla="*/ 0 w 44"/>
                <a:gd name="T5" fmla="*/ 0 h 55"/>
                <a:gd name="T6" fmla="*/ 0 w 44"/>
                <a:gd name="T7" fmla="*/ 0 h 55"/>
                <a:gd name="T8" fmla="*/ 0 w 44"/>
                <a:gd name="T9" fmla="*/ 0 h 55"/>
                <a:gd name="T10" fmla="*/ 0 w 44"/>
                <a:gd name="T11" fmla="*/ 0 h 55"/>
                <a:gd name="T12" fmla="*/ 0 w 44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55"/>
                <a:gd name="T23" fmla="*/ 44 w 44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55">
                  <a:moveTo>
                    <a:pt x="0" y="54"/>
                  </a:moveTo>
                  <a:lnTo>
                    <a:pt x="43" y="5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22" y="28"/>
                  </a:moveTo>
                  <a:lnTo>
                    <a:pt x="22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4" name="AutoShape 1551"/>
            <p:cNvSpPr>
              <a:spLocks noChangeArrowheads="1"/>
            </p:cNvSpPr>
            <p:nvPr/>
          </p:nvSpPr>
          <p:spPr bwMode="auto">
            <a:xfrm>
              <a:off x="159" y="50"/>
              <a:ext cx="100" cy="14"/>
            </a:xfrm>
            <a:prstGeom prst="roundRect">
              <a:avLst>
                <a:gd name="adj" fmla="val 7139"/>
              </a:avLst>
            </a:prstGeom>
            <a:noFill/>
            <a:ln w="14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5" name="Freeform 1552"/>
            <p:cNvSpPr>
              <a:spLocks/>
            </p:cNvSpPr>
            <p:nvPr/>
          </p:nvSpPr>
          <p:spPr bwMode="auto">
            <a:xfrm>
              <a:off x="9" y="59"/>
              <a:ext cx="274" cy="328"/>
            </a:xfrm>
            <a:custGeom>
              <a:avLst/>
              <a:gdLst>
                <a:gd name="T0" fmla="*/ 0 w 1211"/>
                <a:gd name="T1" fmla="*/ 0 h 1453"/>
                <a:gd name="T2" fmla="*/ 0 w 1211"/>
                <a:gd name="T3" fmla="*/ 0 h 1453"/>
                <a:gd name="T4" fmla="*/ 0 w 1211"/>
                <a:gd name="T5" fmla="*/ 1 h 1453"/>
                <a:gd name="T6" fmla="*/ 1 w 1211"/>
                <a:gd name="T7" fmla="*/ 1 h 1453"/>
                <a:gd name="T8" fmla="*/ 0 w 1211"/>
                <a:gd name="T9" fmla="*/ 0 h 1453"/>
                <a:gd name="T10" fmla="*/ 0 w 1211"/>
                <a:gd name="T11" fmla="*/ 0 h 1453"/>
                <a:gd name="T12" fmla="*/ 0 w 1211"/>
                <a:gd name="T13" fmla="*/ 0 h 1453"/>
                <a:gd name="T14" fmla="*/ 0 w 1211"/>
                <a:gd name="T15" fmla="*/ 0 h 1453"/>
                <a:gd name="T16" fmla="*/ 0 w 1211"/>
                <a:gd name="T17" fmla="*/ 0 h 1453"/>
                <a:gd name="T18" fmla="*/ 1 w 1211"/>
                <a:gd name="T19" fmla="*/ 0 h 1453"/>
                <a:gd name="T20" fmla="*/ 0 w 1211"/>
                <a:gd name="T21" fmla="*/ 0 h 1453"/>
                <a:gd name="T22" fmla="*/ 0 w 1211"/>
                <a:gd name="T23" fmla="*/ 0 h 1453"/>
                <a:gd name="T24" fmla="*/ 1 w 1211"/>
                <a:gd name="T25" fmla="*/ 0 h 1453"/>
                <a:gd name="T26" fmla="*/ 0 w 1211"/>
                <a:gd name="T27" fmla="*/ 0 h 1453"/>
                <a:gd name="T28" fmla="*/ 0 w 1211"/>
                <a:gd name="T29" fmla="*/ 0 h 1453"/>
                <a:gd name="T30" fmla="*/ 1 w 1211"/>
                <a:gd name="T31" fmla="*/ 0 h 1453"/>
                <a:gd name="T32" fmla="*/ 0 w 1211"/>
                <a:gd name="T33" fmla="*/ 0 h 1453"/>
                <a:gd name="T34" fmla="*/ 0 w 1211"/>
                <a:gd name="T35" fmla="*/ 0 h 1453"/>
                <a:gd name="T36" fmla="*/ 1 w 1211"/>
                <a:gd name="T37" fmla="*/ 0 h 1453"/>
                <a:gd name="T38" fmla="*/ 0 w 1211"/>
                <a:gd name="T39" fmla="*/ 0 h 145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11"/>
                <a:gd name="T61" fmla="*/ 0 h 1453"/>
                <a:gd name="T62" fmla="*/ 1211 w 1211"/>
                <a:gd name="T63" fmla="*/ 1453 h 145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11" h="1453">
                  <a:moveTo>
                    <a:pt x="0" y="180"/>
                  </a:moveTo>
                  <a:lnTo>
                    <a:pt x="561" y="180"/>
                  </a:lnTo>
                  <a:lnTo>
                    <a:pt x="561" y="1452"/>
                  </a:lnTo>
                  <a:lnTo>
                    <a:pt x="1210" y="1452"/>
                  </a:lnTo>
                  <a:lnTo>
                    <a:pt x="0" y="180"/>
                  </a:lnTo>
                  <a:close/>
                  <a:moveTo>
                    <a:pt x="0" y="230"/>
                  </a:moveTo>
                  <a:lnTo>
                    <a:pt x="561" y="230"/>
                  </a:lnTo>
                  <a:lnTo>
                    <a:pt x="0" y="230"/>
                  </a:lnTo>
                  <a:close/>
                  <a:moveTo>
                    <a:pt x="665" y="0"/>
                  </a:moveTo>
                  <a:lnTo>
                    <a:pt x="1108" y="0"/>
                  </a:lnTo>
                  <a:lnTo>
                    <a:pt x="665" y="0"/>
                  </a:lnTo>
                  <a:close/>
                  <a:moveTo>
                    <a:pt x="751" y="163"/>
                  </a:moveTo>
                  <a:lnTo>
                    <a:pt x="1019" y="163"/>
                  </a:lnTo>
                  <a:lnTo>
                    <a:pt x="751" y="163"/>
                  </a:lnTo>
                  <a:close/>
                  <a:moveTo>
                    <a:pt x="751" y="140"/>
                  </a:moveTo>
                  <a:lnTo>
                    <a:pt x="1019" y="140"/>
                  </a:lnTo>
                  <a:lnTo>
                    <a:pt x="751" y="140"/>
                  </a:lnTo>
                  <a:close/>
                  <a:moveTo>
                    <a:pt x="751" y="150"/>
                  </a:moveTo>
                  <a:lnTo>
                    <a:pt x="1019" y="150"/>
                  </a:lnTo>
                  <a:lnTo>
                    <a:pt x="751" y="150"/>
                  </a:lnTo>
                  <a:close/>
                </a:path>
              </a:pathLst>
            </a:custGeom>
            <a:noFill/>
            <a:ln w="14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6" name="Freeform 1553"/>
            <p:cNvSpPr>
              <a:spLocks/>
            </p:cNvSpPr>
            <p:nvPr/>
          </p:nvSpPr>
          <p:spPr bwMode="auto">
            <a:xfrm>
              <a:off x="73" y="30"/>
              <a:ext cx="153" cy="306"/>
            </a:xfrm>
            <a:custGeom>
              <a:avLst/>
              <a:gdLst>
                <a:gd name="T0" fmla="*/ 0 w 681"/>
                <a:gd name="T1" fmla="*/ 0 h 1352"/>
                <a:gd name="T2" fmla="*/ 0 w 681"/>
                <a:gd name="T3" fmla="*/ 0 h 1352"/>
                <a:gd name="T4" fmla="*/ 0 w 681"/>
                <a:gd name="T5" fmla="*/ 0 h 1352"/>
                <a:gd name="T6" fmla="*/ 0 w 681"/>
                <a:gd name="T7" fmla="*/ 0 h 1352"/>
                <a:gd name="T8" fmla="*/ 0 w 681"/>
                <a:gd name="T9" fmla="*/ 0 h 1352"/>
                <a:gd name="T10" fmla="*/ 0 w 681"/>
                <a:gd name="T11" fmla="*/ 0 h 1352"/>
                <a:gd name="T12" fmla="*/ 0 w 681"/>
                <a:gd name="T13" fmla="*/ 0 h 1352"/>
                <a:gd name="T14" fmla="*/ 0 w 681"/>
                <a:gd name="T15" fmla="*/ 0 h 1352"/>
                <a:gd name="T16" fmla="*/ 0 w 681"/>
                <a:gd name="T17" fmla="*/ 0 h 1352"/>
                <a:gd name="T18" fmla="*/ 0 w 681"/>
                <a:gd name="T19" fmla="*/ 0 h 1352"/>
                <a:gd name="T20" fmla="*/ 0 w 681"/>
                <a:gd name="T21" fmla="*/ 0 h 1352"/>
                <a:gd name="T22" fmla="*/ 0 w 681"/>
                <a:gd name="T23" fmla="*/ 0 h 1352"/>
                <a:gd name="T24" fmla="*/ 0 w 681"/>
                <a:gd name="T25" fmla="*/ 0 h 1352"/>
                <a:gd name="T26" fmla="*/ 0 w 681"/>
                <a:gd name="T27" fmla="*/ 0 h 1352"/>
                <a:gd name="T28" fmla="*/ 0 w 681"/>
                <a:gd name="T29" fmla="*/ 0 h 1352"/>
                <a:gd name="T30" fmla="*/ 0 w 681"/>
                <a:gd name="T31" fmla="*/ 1 h 1352"/>
                <a:gd name="T32" fmla="*/ 0 w 681"/>
                <a:gd name="T33" fmla="*/ 1 h 1352"/>
                <a:gd name="T34" fmla="*/ 0 w 681"/>
                <a:gd name="T35" fmla="*/ 1 h 1352"/>
                <a:gd name="T36" fmla="*/ 0 w 681"/>
                <a:gd name="T37" fmla="*/ 1 h 1352"/>
                <a:gd name="T38" fmla="*/ 0 w 681"/>
                <a:gd name="T39" fmla="*/ 1 h 1352"/>
                <a:gd name="T40" fmla="*/ 0 w 681"/>
                <a:gd name="T41" fmla="*/ 1 h 1352"/>
                <a:gd name="T42" fmla="*/ 0 w 681"/>
                <a:gd name="T43" fmla="*/ 0 h 1352"/>
                <a:gd name="T44" fmla="*/ 0 w 681"/>
                <a:gd name="T45" fmla="*/ 0 h 1352"/>
                <a:gd name="T46" fmla="*/ 0 w 681"/>
                <a:gd name="T47" fmla="*/ 0 h 1352"/>
                <a:gd name="T48" fmla="*/ 0 w 681"/>
                <a:gd name="T49" fmla="*/ 0 h 1352"/>
                <a:gd name="T50" fmla="*/ 0 w 681"/>
                <a:gd name="T51" fmla="*/ 0 h 1352"/>
                <a:gd name="T52" fmla="*/ 0 w 681"/>
                <a:gd name="T53" fmla="*/ 0 h 1352"/>
                <a:gd name="T54" fmla="*/ 0 w 681"/>
                <a:gd name="T55" fmla="*/ 0 h 1352"/>
                <a:gd name="T56" fmla="*/ 0 w 681"/>
                <a:gd name="T57" fmla="*/ 0 h 1352"/>
                <a:gd name="T58" fmla="*/ 0 w 681"/>
                <a:gd name="T59" fmla="*/ 0 h 1352"/>
                <a:gd name="T60" fmla="*/ 0 w 681"/>
                <a:gd name="T61" fmla="*/ 0 h 1352"/>
                <a:gd name="T62" fmla="*/ 0 w 681"/>
                <a:gd name="T63" fmla="*/ 0 h 1352"/>
                <a:gd name="T64" fmla="*/ 0 w 681"/>
                <a:gd name="T65" fmla="*/ 0 h 1352"/>
                <a:gd name="T66" fmla="*/ 0 w 681"/>
                <a:gd name="T67" fmla="*/ 0 h 1352"/>
                <a:gd name="T68" fmla="*/ 0 w 681"/>
                <a:gd name="T69" fmla="*/ 0 h 1352"/>
                <a:gd name="T70" fmla="*/ 0 w 681"/>
                <a:gd name="T71" fmla="*/ 0 h 13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81"/>
                <a:gd name="T109" fmla="*/ 0 h 1352"/>
                <a:gd name="T110" fmla="*/ 681 w 681"/>
                <a:gd name="T111" fmla="*/ 1352 h 135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81" h="1352">
                  <a:moveTo>
                    <a:pt x="533" y="340"/>
                  </a:moveTo>
                  <a:lnTo>
                    <a:pt x="509" y="340"/>
                  </a:lnTo>
                  <a:lnTo>
                    <a:pt x="533" y="340"/>
                  </a:lnTo>
                  <a:close/>
                  <a:moveTo>
                    <a:pt x="490" y="340"/>
                  </a:moveTo>
                  <a:lnTo>
                    <a:pt x="467" y="340"/>
                  </a:lnTo>
                  <a:lnTo>
                    <a:pt x="490" y="340"/>
                  </a:lnTo>
                  <a:close/>
                  <a:moveTo>
                    <a:pt x="401" y="525"/>
                  </a:moveTo>
                  <a:lnTo>
                    <a:pt x="428" y="525"/>
                  </a:lnTo>
                  <a:lnTo>
                    <a:pt x="401" y="525"/>
                  </a:lnTo>
                  <a:close/>
                  <a:moveTo>
                    <a:pt x="401" y="733"/>
                  </a:moveTo>
                  <a:lnTo>
                    <a:pt x="428" y="733"/>
                  </a:lnTo>
                  <a:lnTo>
                    <a:pt x="401" y="733"/>
                  </a:lnTo>
                  <a:close/>
                  <a:moveTo>
                    <a:pt x="401" y="941"/>
                  </a:moveTo>
                  <a:lnTo>
                    <a:pt x="428" y="941"/>
                  </a:lnTo>
                  <a:lnTo>
                    <a:pt x="401" y="941"/>
                  </a:lnTo>
                  <a:close/>
                  <a:moveTo>
                    <a:pt x="401" y="1143"/>
                  </a:moveTo>
                  <a:lnTo>
                    <a:pt x="428" y="1143"/>
                  </a:lnTo>
                  <a:lnTo>
                    <a:pt x="401" y="1143"/>
                  </a:lnTo>
                  <a:close/>
                  <a:moveTo>
                    <a:pt x="401" y="1351"/>
                  </a:moveTo>
                  <a:lnTo>
                    <a:pt x="428" y="1351"/>
                  </a:lnTo>
                  <a:lnTo>
                    <a:pt x="401" y="1351"/>
                  </a:lnTo>
                  <a:close/>
                  <a:moveTo>
                    <a:pt x="426" y="50"/>
                  </a:moveTo>
                  <a:lnTo>
                    <a:pt x="447" y="50"/>
                  </a:lnTo>
                  <a:lnTo>
                    <a:pt x="426" y="50"/>
                  </a:lnTo>
                  <a:close/>
                  <a:moveTo>
                    <a:pt x="669" y="145"/>
                  </a:moveTo>
                  <a:lnTo>
                    <a:pt x="680" y="145"/>
                  </a:lnTo>
                  <a:lnTo>
                    <a:pt x="669" y="145"/>
                  </a:lnTo>
                  <a:close/>
                  <a:moveTo>
                    <a:pt x="117" y="0"/>
                  </a:moveTo>
                  <a:lnTo>
                    <a:pt x="143" y="0"/>
                  </a:lnTo>
                  <a:lnTo>
                    <a:pt x="117" y="0"/>
                  </a:lnTo>
                  <a:close/>
                  <a:moveTo>
                    <a:pt x="50" y="0"/>
                  </a:moveTo>
                  <a:lnTo>
                    <a:pt x="89" y="0"/>
                  </a:lnTo>
                  <a:lnTo>
                    <a:pt x="5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240" cmpd="sng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" name="Freeform 1554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1 h 1569"/>
                <a:gd name="T2" fmla="*/ 0 w 771"/>
                <a:gd name="T3" fmla="*/ 1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1 h 1569"/>
                <a:gd name="T10" fmla="*/ 0 w 771"/>
                <a:gd name="T11" fmla="*/ 1 h 1569"/>
                <a:gd name="T12" fmla="*/ 0 w 771"/>
                <a:gd name="T13" fmla="*/ 1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1 h 15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1"/>
                <a:gd name="T31" fmla="*/ 0 h 1569"/>
                <a:gd name="T32" fmla="*/ 771 w 771"/>
                <a:gd name="T33" fmla="*/ 1569 h 15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1" h="1569">
                  <a:moveTo>
                    <a:pt x="0" y="1568"/>
                  </a:moveTo>
                  <a:lnTo>
                    <a:pt x="770" y="1568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568"/>
                  </a:lnTo>
                  <a:close/>
                  <a:moveTo>
                    <a:pt x="6" y="1553"/>
                  </a:moveTo>
                  <a:lnTo>
                    <a:pt x="759" y="1553"/>
                  </a:lnTo>
                  <a:lnTo>
                    <a:pt x="759" y="10"/>
                  </a:lnTo>
                  <a:lnTo>
                    <a:pt x="6" y="10"/>
                  </a:lnTo>
                  <a:lnTo>
                    <a:pt x="6" y="15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8" name="Freeform 1555"/>
            <p:cNvSpPr>
              <a:spLocks/>
            </p:cNvSpPr>
            <p:nvPr/>
          </p:nvSpPr>
          <p:spPr bwMode="auto">
            <a:xfrm>
              <a:off x="24" y="7"/>
              <a:ext cx="171" cy="349"/>
            </a:xfrm>
            <a:custGeom>
              <a:avLst/>
              <a:gdLst>
                <a:gd name="T0" fmla="*/ 0 w 758"/>
                <a:gd name="T1" fmla="*/ 1 h 1543"/>
                <a:gd name="T2" fmla="*/ 0 w 758"/>
                <a:gd name="T3" fmla="*/ 1 h 1543"/>
                <a:gd name="T4" fmla="*/ 0 w 758"/>
                <a:gd name="T5" fmla="*/ 0 h 1543"/>
                <a:gd name="T6" fmla="*/ 0 w 758"/>
                <a:gd name="T7" fmla="*/ 0 h 1543"/>
                <a:gd name="T8" fmla="*/ 0 w 758"/>
                <a:gd name="T9" fmla="*/ 1 h 1543"/>
                <a:gd name="T10" fmla="*/ 0 w 758"/>
                <a:gd name="T11" fmla="*/ 1 h 1543"/>
                <a:gd name="T12" fmla="*/ 0 w 758"/>
                <a:gd name="T13" fmla="*/ 1 h 1543"/>
                <a:gd name="T14" fmla="*/ 0 w 758"/>
                <a:gd name="T15" fmla="*/ 0 h 1543"/>
                <a:gd name="T16" fmla="*/ 0 w 758"/>
                <a:gd name="T17" fmla="*/ 0 h 1543"/>
                <a:gd name="T18" fmla="*/ 0 w 758"/>
                <a:gd name="T19" fmla="*/ 1 h 15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8"/>
                <a:gd name="T31" fmla="*/ 0 h 1543"/>
                <a:gd name="T32" fmla="*/ 758 w 758"/>
                <a:gd name="T33" fmla="*/ 1543 h 15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8" h="1543">
                  <a:moveTo>
                    <a:pt x="0" y="1542"/>
                  </a:moveTo>
                  <a:lnTo>
                    <a:pt x="757" y="1542"/>
                  </a:lnTo>
                  <a:lnTo>
                    <a:pt x="757" y="0"/>
                  </a:lnTo>
                  <a:lnTo>
                    <a:pt x="0" y="0"/>
                  </a:lnTo>
                  <a:lnTo>
                    <a:pt x="0" y="1542"/>
                  </a:lnTo>
                  <a:close/>
                  <a:moveTo>
                    <a:pt x="6" y="1527"/>
                  </a:moveTo>
                  <a:lnTo>
                    <a:pt x="750" y="1527"/>
                  </a:lnTo>
                  <a:lnTo>
                    <a:pt x="750" y="13"/>
                  </a:lnTo>
                  <a:lnTo>
                    <a:pt x="6" y="13"/>
                  </a:lnTo>
                  <a:lnTo>
                    <a:pt x="6" y="152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" name="Freeform 1556"/>
            <p:cNvSpPr>
              <a:spLocks/>
            </p:cNvSpPr>
            <p:nvPr/>
          </p:nvSpPr>
          <p:spPr bwMode="auto">
            <a:xfrm>
              <a:off x="26" y="10"/>
              <a:ext cx="168" cy="342"/>
            </a:xfrm>
            <a:custGeom>
              <a:avLst/>
              <a:gdLst>
                <a:gd name="T0" fmla="*/ 0 w 745"/>
                <a:gd name="T1" fmla="*/ 1 h 1514"/>
                <a:gd name="T2" fmla="*/ 0 w 745"/>
                <a:gd name="T3" fmla="*/ 1 h 1514"/>
                <a:gd name="T4" fmla="*/ 0 w 745"/>
                <a:gd name="T5" fmla="*/ 0 h 1514"/>
                <a:gd name="T6" fmla="*/ 0 w 745"/>
                <a:gd name="T7" fmla="*/ 0 h 1514"/>
                <a:gd name="T8" fmla="*/ 0 w 745"/>
                <a:gd name="T9" fmla="*/ 1 h 1514"/>
                <a:gd name="T10" fmla="*/ 0 w 745"/>
                <a:gd name="T11" fmla="*/ 1 h 1514"/>
                <a:gd name="T12" fmla="*/ 0 w 745"/>
                <a:gd name="T13" fmla="*/ 1 h 1514"/>
                <a:gd name="T14" fmla="*/ 0 w 745"/>
                <a:gd name="T15" fmla="*/ 0 h 1514"/>
                <a:gd name="T16" fmla="*/ 0 w 745"/>
                <a:gd name="T17" fmla="*/ 0 h 1514"/>
                <a:gd name="T18" fmla="*/ 0 w 745"/>
                <a:gd name="T19" fmla="*/ 1 h 15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514"/>
                <a:gd name="T32" fmla="*/ 745 w 745"/>
                <a:gd name="T33" fmla="*/ 1514 h 15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514">
                  <a:moveTo>
                    <a:pt x="0" y="1513"/>
                  </a:moveTo>
                  <a:lnTo>
                    <a:pt x="744" y="1513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513"/>
                  </a:lnTo>
                  <a:close/>
                  <a:moveTo>
                    <a:pt x="6" y="1498"/>
                  </a:moveTo>
                  <a:lnTo>
                    <a:pt x="738" y="1498"/>
                  </a:lnTo>
                  <a:lnTo>
                    <a:pt x="738" y="14"/>
                  </a:lnTo>
                  <a:lnTo>
                    <a:pt x="6" y="14"/>
                  </a:lnTo>
                  <a:lnTo>
                    <a:pt x="6" y="1498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" name="Freeform 1557"/>
            <p:cNvSpPr>
              <a:spLocks/>
            </p:cNvSpPr>
            <p:nvPr/>
          </p:nvSpPr>
          <p:spPr bwMode="auto">
            <a:xfrm>
              <a:off x="27" y="14"/>
              <a:ext cx="165" cy="335"/>
            </a:xfrm>
            <a:custGeom>
              <a:avLst/>
              <a:gdLst>
                <a:gd name="T0" fmla="*/ 0 w 733"/>
                <a:gd name="T1" fmla="*/ 1 h 1483"/>
                <a:gd name="T2" fmla="*/ 0 w 733"/>
                <a:gd name="T3" fmla="*/ 1 h 1483"/>
                <a:gd name="T4" fmla="*/ 0 w 733"/>
                <a:gd name="T5" fmla="*/ 0 h 1483"/>
                <a:gd name="T6" fmla="*/ 0 w 733"/>
                <a:gd name="T7" fmla="*/ 0 h 1483"/>
                <a:gd name="T8" fmla="*/ 0 w 733"/>
                <a:gd name="T9" fmla="*/ 1 h 1483"/>
                <a:gd name="T10" fmla="*/ 0 w 733"/>
                <a:gd name="T11" fmla="*/ 1 h 1483"/>
                <a:gd name="T12" fmla="*/ 0 w 733"/>
                <a:gd name="T13" fmla="*/ 1 h 1483"/>
                <a:gd name="T14" fmla="*/ 0 w 733"/>
                <a:gd name="T15" fmla="*/ 0 h 1483"/>
                <a:gd name="T16" fmla="*/ 0 w 733"/>
                <a:gd name="T17" fmla="*/ 0 h 1483"/>
                <a:gd name="T18" fmla="*/ 0 w 733"/>
                <a:gd name="T19" fmla="*/ 1 h 1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3"/>
                <a:gd name="T31" fmla="*/ 0 h 1483"/>
                <a:gd name="T32" fmla="*/ 733 w 733"/>
                <a:gd name="T33" fmla="*/ 1483 h 14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3" h="1483">
                  <a:moveTo>
                    <a:pt x="0" y="1482"/>
                  </a:moveTo>
                  <a:lnTo>
                    <a:pt x="732" y="1482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1482"/>
                  </a:lnTo>
                  <a:close/>
                  <a:moveTo>
                    <a:pt x="11" y="1467"/>
                  </a:moveTo>
                  <a:lnTo>
                    <a:pt x="723" y="1467"/>
                  </a:lnTo>
                  <a:lnTo>
                    <a:pt x="723" y="14"/>
                  </a:lnTo>
                  <a:lnTo>
                    <a:pt x="11" y="14"/>
                  </a:lnTo>
                  <a:lnTo>
                    <a:pt x="11" y="1467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" name="Freeform 1558"/>
            <p:cNvSpPr>
              <a:spLocks/>
            </p:cNvSpPr>
            <p:nvPr/>
          </p:nvSpPr>
          <p:spPr bwMode="auto">
            <a:xfrm>
              <a:off x="29" y="17"/>
              <a:ext cx="161" cy="328"/>
            </a:xfrm>
            <a:custGeom>
              <a:avLst/>
              <a:gdLst>
                <a:gd name="T0" fmla="*/ 0 w 716"/>
                <a:gd name="T1" fmla="*/ 1 h 1453"/>
                <a:gd name="T2" fmla="*/ 0 w 716"/>
                <a:gd name="T3" fmla="*/ 1 h 1453"/>
                <a:gd name="T4" fmla="*/ 0 w 716"/>
                <a:gd name="T5" fmla="*/ 0 h 1453"/>
                <a:gd name="T6" fmla="*/ 0 w 716"/>
                <a:gd name="T7" fmla="*/ 0 h 1453"/>
                <a:gd name="T8" fmla="*/ 0 w 716"/>
                <a:gd name="T9" fmla="*/ 1 h 1453"/>
                <a:gd name="T10" fmla="*/ 0 w 716"/>
                <a:gd name="T11" fmla="*/ 1 h 1453"/>
                <a:gd name="T12" fmla="*/ 0 w 716"/>
                <a:gd name="T13" fmla="*/ 1 h 1453"/>
                <a:gd name="T14" fmla="*/ 0 w 716"/>
                <a:gd name="T15" fmla="*/ 0 h 1453"/>
                <a:gd name="T16" fmla="*/ 0 w 716"/>
                <a:gd name="T17" fmla="*/ 0 h 1453"/>
                <a:gd name="T18" fmla="*/ 0 w 716"/>
                <a:gd name="T19" fmla="*/ 1 h 14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453"/>
                <a:gd name="T32" fmla="*/ 716 w 716"/>
                <a:gd name="T33" fmla="*/ 1453 h 14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453">
                  <a:moveTo>
                    <a:pt x="0" y="1452"/>
                  </a:moveTo>
                  <a:lnTo>
                    <a:pt x="715" y="1452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452"/>
                  </a:lnTo>
                  <a:close/>
                  <a:moveTo>
                    <a:pt x="6" y="1438"/>
                  </a:moveTo>
                  <a:lnTo>
                    <a:pt x="708" y="1438"/>
                  </a:lnTo>
                  <a:lnTo>
                    <a:pt x="708" y="14"/>
                  </a:lnTo>
                  <a:lnTo>
                    <a:pt x="6" y="14"/>
                  </a:lnTo>
                  <a:lnTo>
                    <a:pt x="6" y="1438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2" name="Freeform 1559"/>
            <p:cNvSpPr>
              <a:spLocks/>
            </p:cNvSpPr>
            <p:nvPr/>
          </p:nvSpPr>
          <p:spPr bwMode="auto">
            <a:xfrm>
              <a:off x="31" y="21"/>
              <a:ext cx="157" cy="322"/>
            </a:xfrm>
            <a:custGeom>
              <a:avLst/>
              <a:gdLst>
                <a:gd name="T0" fmla="*/ 0 w 698"/>
                <a:gd name="T1" fmla="*/ 1 h 1423"/>
                <a:gd name="T2" fmla="*/ 0 w 698"/>
                <a:gd name="T3" fmla="*/ 1 h 1423"/>
                <a:gd name="T4" fmla="*/ 0 w 698"/>
                <a:gd name="T5" fmla="*/ 0 h 1423"/>
                <a:gd name="T6" fmla="*/ 0 w 698"/>
                <a:gd name="T7" fmla="*/ 0 h 1423"/>
                <a:gd name="T8" fmla="*/ 0 w 698"/>
                <a:gd name="T9" fmla="*/ 1 h 1423"/>
                <a:gd name="T10" fmla="*/ 0 w 698"/>
                <a:gd name="T11" fmla="*/ 1 h 1423"/>
                <a:gd name="T12" fmla="*/ 0 w 698"/>
                <a:gd name="T13" fmla="*/ 1 h 1423"/>
                <a:gd name="T14" fmla="*/ 0 w 698"/>
                <a:gd name="T15" fmla="*/ 0 h 1423"/>
                <a:gd name="T16" fmla="*/ 0 w 698"/>
                <a:gd name="T17" fmla="*/ 0 h 1423"/>
                <a:gd name="T18" fmla="*/ 0 w 698"/>
                <a:gd name="T19" fmla="*/ 1 h 14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8"/>
                <a:gd name="T31" fmla="*/ 0 h 1423"/>
                <a:gd name="T32" fmla="*/ 698 w 698"/>
                <a:gd name="T33" fmla="*/ 1423 h 14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8" h="1423">
                  <a:moveTo>
                    <a:pt x="0" y="1422"/>
                  </a:moveTo>
                  <a:lnTo>
                    <a:pt x="697" y="1422"/>
                  </a:lnTo>
                  <a:lnTo>
                    <a:pt x="697" y="0"/>
                  </a:lnTo>
                  <a:lnTo>
                    <a:pt x="0" y="0"/>
                  </a:lnTo>
                  <a:lnTo>
                    <a:pt x="0" y="1422"/>
                  </a:lnTo>
                  <a:close/>
                  <a:moveTo>
                    <a:pt x="6" y="1407"/>
                  </a:moveTo>
                  <a:lnTo>
                    <a:pt x="691" y="1407"/>
                  </a:lnTo>
                  <a:lnTo>
                    <a:pt x="691" y="13"/>
                  </a:lnTo>
                  <a:lnTo>
                    <a:pt x="6" y="13"/>
                  </a:lnTo>
                  <a:lnTo>
                    <a:pt x="6" y="1407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3" name="Freeform 1560"/>
            <p:cNvSpPr>
              <a:spLocks/>
            </p:cNvSpPr>
            <p:nvPr/>
          </p:nvSpPr>
          <p:spPr bwMode="auto">
            <a:xfrm>
              <a:off x="32" y="24"/>
              <a:ext cx="155" cy="315"/>
            </a:xfrm>
            <a:custGeom>
              <a:avLst/>
              <a:gdLst>
                <a:gd name="T0" fmla="*/ 0 w 689"/>
                <a:gd name="T1" fmla="*/ 1 h 1393"/>
                <a:gd name="T2" fmla="*/ 0 w 689"/>
                <a:gd name="T3" fmla="*/ 1 h 1393"/>
                <a:gd name="T4" fmla="*/ 0 w 689"/>
                <a:gd name="T5" fmla="*/ 0 h 1393"/>
                <a:gd name="T6" fmla="*/ 0 w 689"/>
                <a:gd name="T7" fmla="*/ 0 h 1393"/>
                <a:gd name="T8" fmla="*/ 0 w 689"/>
                <a:gd name="T9" fmla="*/ 1 h 1393"/>
                <a:gd name="T10" fmla="*/ 0 w 689"/>
                <a:gd name="T11" fmla="*/ 1 h 1393"/>
                <a:gd name="T12" fmla="*/ 0 w 689"/>
                <a:gd name="T13" fmla="*/ 1 h 1393"/>
                <a:gd name="T14" fmla="*/ 0 w 689"/>
                <a:gd name="T15" fmla="*/ 0 h 1393"/>
                <a:gd name="T16" fmla="*/ 0 w 689"/>
                <a:gd name="T17" fmla="*/ 0 h 1393"/>
                <a:gd name="T18" fmla="*/ 0 w 689"/>
                <a:gd name="T19" fmla="*/ 1 h 13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393"/>
                <a:gd name="T32" fmla="*/ 689 w 689"/>
                <a:gd name="T33" fmla="*/ 1393 h 13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393">
                  <a:moveTo>
                    <a:pt x="0" y="1392"/>
                  </a:moveTo>
                  <a:lnTo>
                    <a:pt x="688" y="139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392"/>
                  </a:lnTo>
                  <a:close/>
                  <a:moveTo>
                    <a:pt x="8" y="1373"/>
                  </a:moveTo>
                  <a:lnTo>
                    <a:pt x="677" y="1373"/>
                  </a:lnTo>
                  <a:lnTo>
                    <a:pt x="677" y="19"/>
                  </a:lnTo>
                  <a:lnTo>
                    <a:pt x="8" y="19"/>
                  </a:lnTo>
                  <a:lnTo>
                    <a:pt x="8" y="137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4" name="Freeform 1561"/>
            <p:cNvSpPr>
              <a:spLocks/>
            </p:cNvSpPr>
            <p:nvPr/>
          </p:nvSpPr>
          <p:spPr bwMode="auto">
            <a:xfrm>
              <a:off x="35" y="28"/>
              <a:ext cx="150" cy="307"/>
            </a:xfrm>
            <a:custGeom>
              <a:avLst/>
              <a:gdLst>
                <a:gd name="T0" fmla="*/ 0 w 664"/>
                <a:gd name="T1" fmla="*/ 1 h 1358"/>
                <a:gd name="T2" fmla="*/ 0 w 664"/>
                <a:gd name="T3" fmla="*/ 1 h 1358"/>
                <a:gd name="T4" fmla="*/ 0 w 664"/>
                <a:gd name="T5" fmla="*/ 0 h 1358"/>
                <a:gd name="T6" fmla="*/ 0 w 664"/>
                <a:gd name="T7" fmla="*/ 0 h 1358"/>
                <a:gd name="T8" fmla="*/ 0 w 664"/>
                <a:gd name="T9" fmla="*/ 1 h 1358"/>
                <a:gd name="T10" fmla="*/ 0 w 664"/>
                <a:gd name="T11" fmla="*/ 1 h 1358"/>
                <a:gd name="T12" fmla="*/ 0 w 664"/>
                <a:gd name="T13" fmla="*/ 1 h 1358"/>
                <a:gd name="T14" fmla="*/ 0 w 664"/>
                <a:gd name="T15" fmla="*/ 0 h 1358"/>
                <a:gd name="T16" fmla="*/ 0 w 664"/>
                <a:gd name="T17" fmla="*/ 0 h 1358"/>
                <a:gd name="T18" fmla="*/ 0 w 664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358"/>
                <a:gd name="T32" fmla="*/ 664 w 664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358">
                  <a:moveTo>
                    <a:pt x="0" y="1357"/>
                  </a:moveTo>
                  <a:lnTo>
                    <a:pt x="663" y="1357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6" y="1341"/>
                  </a:moveTo>
                  <a:lnTo>
                    <a:pt x="657" y="1341"/>
                  </a:lnTo>
                  <a:lnTo>
                    <a:pt x="657" y="15"/>
                  </a:lnTo>
                  <a:lnTo>
                    <a:pt x="6" y="15"/>
                  </a:lnTo>
                  <a:lnTo>
                    <a:pt x="6" y="134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5" name="Freeform 1562"/>
            <p:cNvSpPr>
              <a:spLocks/>
            </p:cNvSpPr>
            <p:nvPr/>
          </p:nvSpPr>
          <p:spPr bwMode="auto">
            <a:xfrm>
              <a:off x="36" y="32"/>
              <a:ext cx="148" cy="300"/>
            </a:xfrm>
            <a:custGeom>
              <a:avLst/>
              <a:gdLst>
                <a:gd name="T0" fmla="*/ 0 w 656"/>
                <a:gd name="T1" fmla="*/ 1 h 1327"/>
                <a:gd name="T2" fmla="*/ 0 w 656"/>
                <a:gd name="T3" fmla="*/ 1 h 1327"/>
                <a:gd name="T4" fmla="*/ 0 w 656"/>
                <a:gd name="T5" fmla="*/ 0 h 1327"/>
                <a:gd name="T6" fmla="*/ 0 w 656"/>
                <a:gd name="T7" fmla="*/ 0 h 1327"/>
                <a:gd name="T8" fmla="*/ 0 w 656"/>
                <a:gd name="T9" fmla="*/ 1 h 1327"/>
                <a:gd name="T10" fmla="*/ 0 w 656"/>
                <a:gd name="T11" fmla="*/ 1 h 1327"/>
                <a:gd name="T12" fmla="*/ 0 w 656"/>
                <a:gd name="T13" fmla="*/ 1 h 1327"/>
                <a:gd name="T14" fmla="*/ 0 w 656"/>
                <a:gd name="T15" fmla="*/ 0 h 1327"/>
                <a:gd name="T16" fmla="*/ 0 w 656"/>
                <a:gd name="T17" fmla="*/ 0 h 1327"/>
                <a:gd name="T18" fmla="*/ 0 w 656"/>
                <a:gd name="T19" fmla="*/ 1 h 13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1327"/>
                <a:gd name="T32" fmla="*/ 656 w 656"/>
                <a:gd name="T33" fmla="*/ 1327 h 13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1327">
                  <a:moveTo>
                    <a:pt x="0" y="1326"/>
                  </a:moveTo>
                  <a:lnTo>
                    <a:pt x="655" y="1326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1326"/>
                  </a:lnTo>
                  <a:close/>
                  <a:moveTo>
                    <a:pt x="11" y="1310"/>
                  </a:moveTo>
                  <a:lnTo>
                    <a:pt x="644" y="1310"/>
                  </a:lnTo>
                  <a:lnTo>
                    <a:pt x="644" y="15"/>
                  </a:lnTo>
                  <a:lnTo>
                    <a:pt x="11" y="15"/>
                  </a:lnTo>
                  <a:lnTo>
                    <a:pt x="11" y="131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6" name="Freeform 1563"/>
            <p:cNvSpPr>
              <a:spLocks/>
            </p:cNvSpPr>
            <p:nvPr/>
          </p:nvSpPr>
          <p:spPr bwMode="auto">
            <a:xfrm>
              <a:off x="38" y="35"/>
              <a:ext cx="144" cy="293"/>
            </a:xfrm>
            <a:custGeom>
              <a:avLst/>
              <a:gdLst>
                <a:gd name="T0" fmla="*/ 0 w 638"/>
                <a:gd name="T1" fmla="*/ 1 h 1297"/>
                <a:gd name="T2" fmla="*/ 0 w 638"/>
                <a:gd name="T3" fmla="*/ 1 h 1297"/>
                <a:gd name="T4" fmla="*/ 0 w 638"/>
                <a:gd name="T5" fmla="*/ 0 h 1297"/>
                <a:gd name="T6" fmla="*/ 0 w 638"/>
                <a:gd name="T7" fmla="*/ 0 h 1297"/>
                <a:gd name="T8" fmla="*/ 0 w 638"/>
                <a:gd name="T9" fmla="*/ 1 h 1297"/>
                <a:gd name="T10" fmla="*/ 0 w 638"/>
                <a:gd name="T11" fmla="*/ 1 h 1297"/>
                <a:gd name="T12" fmla="*/ 0 w 638"/>
                <a:gd name="T13" fmla="*/ 1 h 1297"/>
                <a:gd name="T14" fmla="*/ 0 w 638"/>
                <a:gd name="T15" fmla="*/ 0 h 1297"/>
                <a:gd name="T16" fmla="*/ 0 w 638"/>
                <a:gd name="T17" fmla="*/ 0 h 1297"/>
                <a:gd name="T18" fmla="*/ 0 w 638"/>
                <a:gd name="T19" fmla="*/ 1 h 12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1297"/>
                <a:gd name="T32" fmla="*/ 638 w 638"/>
                <a:gd name="T33" fmla="*/ 1297 h 12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1297">
                  <a:moveTo>
                    <a:pt x="0" y="1296"/>
                  </a:moveTo>
                  <a:lnTo>
                    <a:pt x="637" y="1296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1296"/>
                  </a:lnTo>
                  <a:close/>
                  <a:moveTo>
                    <a:pt x="6" y="1278"/>
                  </a:moveTo>
                  <a:lnTo>
                    <a:pt x="630" y="1278"/>
                  </a:lnTo>
                  <a:lnTo>
                    <a:pt x="630" y="17"/>
                  </a:lnTo>
                  <a:lnTo>
                    <a:pt x="6" y="17"/>
                  </a:lnTo>
                  <a:lnTo>
                    <a:pt x="6" y="127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7" name="Freeform 1564"/>
            <p:cNvSpPr>
              <a:spLocks/>
            </p:cNvSpPr>
            <p:nvPr/>
          </p:nvSpPr>
          <p:spPr bwMode="auto">
            <a:xfrm>
              <a:off x="40" y="40"/>
              <a:ext cx="140" cy="284"/>
            </a:xfrm>
            <a:custGeom>
              <a:avLst/>
              <a:gdLst>
                <a:gd name="T0" fmla="*/ 0 w 620"/>
                <a:gd name="T1" fmla="*/ 1 h 1257"/>
                <a:gd name="T2" fmla="*/ 0 w 620"/>
                <a:gd name="T3" fmla="*/ 1 h 1257"/>
                <a:gd name="T4" fmla="*/ 0 w 620"/>
                <a:gd name="T5" fmla="*/ 0 h 1257"/>
                <a:gd name="T6" fmla="*/ 0 w 620"/>
                <a:gd name="T7" fmla="*/ 0 h 1257"/>
                <a:gd name="T8" fmla="*/ 0 w 620"/>
                <a:gd name="T9" fmla="*/ 1 h 1257"/>
                <a:gd name="T10" fmla="*/ 0 w 620"/>
                <a:gd name="T11" fmla="*/ 1 h 1257"/>
                <a:gd name="T12" fmla="*/ 0 w 620"/>
                <a:gd name="T13" fmla="*/ 1 h 1257"/>
                <a:gd name="T14" fmla="*/ 0 w 620"/>
                <a:gd name="T15" fmla="*/ 0 h 1257"/>
                <a:gd name="T16" fmla="*/ 0 w 620"/>
                <a:gd name="T17" fmla="*/ 0 h 1257"/>
                <a:gd name="T18" fmla="*/ 0 w 620"/>
                <a:gd name="T19" fmla="*/ 1 h 1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0"/>
                <a:gd name="T31" fmla="*/ 0 h 1257"/>
                <a:gd name="T32" fmla="*/ 620 w 620"/>
                <a:gd name="T33" fmla="*/ 1257 h 1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0" h="1257">
                  <a:moveTo>
                    <a:pt x="0" y="1256"/>
                  </a:moveTo>
                  <a:lnTo>
                    <a:pt x="619" y="1256"/>
                  </a:lnTo>
                  <a:lnTo>
                    <a:pt x="619" y="0"/>
                  </a:lnTo>
                  <a:lnTo>
                    <a:pt x="0" y="0"/>
                  </a:lnTo>
                  <a:lnTo>
                    <a:pt x="0" y="1256"/>
                  </a:lnTo>
                  <a:close/>
                  <a:moveTo>
                    <a:pt x="8" y="1241"/>
                  </a:moveTo>
                  <a:lnTo>
                    <a:pt x="611" y="1241"/>
                  </a:lnTo>
                  <a:lnTo>
                    <a:pt x="611" y="14"/>
                  </a:lnTo>
                  <a:lnTo>
                    <a:pt x="8" y="14"/>
                  </a:lnTo>
                  <a:lnTo>
                    <a:pt x="8" y="124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8" name="Freeform 1565"/>
            <p:cNvSpPr>
              <a:spLocks/>
            </p:cNvSpPr>
            <p:nvPr/>
          </p:nvSpPr>
          <p:spPr bwMode="auto">
            <a:xfrm>
              <a:off x="42" y="43"/>
              <a:ext cx="136" cy="277"/>
            </a:xfrm>
            <a:custGeom>
              <a:avLst/>
              <a:gdLst>
                <a:gd name="T0" fmla="*/ 0 w 604"/>
                <a:gd name="T1" fmla="*/ 1 h 1227"/>
                <a:gd name="T2" fmla="*/ 0 w 604"/>
                <a:gd name="T3" fmla="*/ 1 h 1227"/>
                <a:gd name="T4" fmla="*/ 0 w 604"/>
                <a:gd name="T5" fmla="*/ 0 h 1227"/>
                <a:gd name="T6" fmla="*/ 0 w 604"/>
                <a:gd name="T7" fmla="*/ 0 h 1227"/>
                <a:gd name="T8" fmla="*/ 0 w 604"/>
                <a:gd name="T9" fmla="*/ 1 h 1227"/>
                <a:gd name="T10" fmla="*/ 0 w 604"/>
                <a:gd name="T11" fmla="*/ 1 h 1227"/>
                <a:gd name="T12" fmla="*/ 0 w 604"/>
                <a:gd name="T13" fmla="*/ 1 h 1227"/>
                <a:gd name="T14" fmla="*/ 0 w 604"/>
                <a:gd name="T15" fmla="*/ 0 h 1227"/>
                <a:gd name="T16" fmla="*/ 0 w 604"/>
                <a:gd name="T17" fmla="*/ 0 h 1227"/>
                <a:gd name="T18" fmla="*/ 0 w 604"/>
                <a:gd name="T19" fmla="*/ 1 h 1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1227"/>
                <a:gd name="T32" fmla="*/ 604 w 604"/>
                <a:gd name="T33" fmla="*/ 1227 h 1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1227">
                  <a:moveTo>
                    <a:pt x="0" y="1226"/>
                  </a:moveTo>
                  <a:lnTo>
                    <a:pt x="603" y="1226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1226"/>
                  </a:lnTo>
                  <a:close/>
                  <a:moveTo>
                    <a:pt x="10" y="1207"/>
                  </a:moveTo>
                  <a:lnTo>
                    <a:pt x="592" y="1207"/>
                  </a:lnTo>
                  <a:lnTo>
                    <a:pt x="592" y="19"/>
                  </a:lnTo>
                  <a:lnTo>
                    <a:pt x="10" y="19"/>
                  </a:lnTo>
                  <a:lnTo>
                    <a:pt x="10" y="1207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9" name="Freeform 1566"/>
            <p:cNvSpPr>
              <a:spLocks/>
            </p:cNvSpPr>
            <p:nvPr/>
          </p:nvSpPr>
          <p:spPr bwMode="auto">
            <a:xfrm>
              <a:off x="44" y="47"/>
              <a:ext cx="132" cy="270"/>
            </a:xfrm>
            <a:custGeom>
              <a:avLst/>
              <a:gdLst>
                <a:gd name="T0" fmla="*/ 0 w 588"/>
                <a:gd name="T1" fmla="*/ 1 h 1193"/>
                <a:gd name="T2" fmla="*/ 0 w 588"/>
                <a:gd name="T3" fmla="*/ 1 h 1193"/>
                <a:gd name="T4" fmla="*/ 0 w 588"/>
                <a:gd name="T5" fmla="*/ 0 h 1193"/>
                <a:gd name="T6" fmla="*/ 0 w 588"/>
                <a:gd name="T7" fmla="*/ 0 h 1193"/>
                <a:gd name="T8" fmla="*/ 0 w 588"/>
                <a:gd name="T9" fmla="*/ 1 h 1193"/>
                <a:gd name="T10" fmla="*/ 0 w 588"/>
                <a:gd name="T11" fmla="*/ 1 h 1193"/>
                <a:gd name="T12" fmla="*/ 0 w 588"/>
                <a:gd name="T13" fmla="*/ 1 h 1193"/>
                <a:gd name="T14" fmla="*/ 0 w 588"/>
                <a:gd name="T15" fmla="*/ 0 h 1193"/>
                <a:gd name="T16" fmla="*/ 0 w 588"/>
                <a:gd name="T17" fmla="*/ 0 h 1193"/>
                <a:gd name="T18" fmla="*/ 0 w 588"/>
                <a:gd name="T19" fmla="*/ 1 h 1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8"/>
                <a:gd name="T31" fmla="*/ 0 h 1193"/>
                <a:gd name="T32" fmla="*/ 588 w 588"/>
                <a:gd name="T33" fmla="*/ 1193 h 1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8" h="1193">
                  <a:moveTo>
                    <a:pt x="0" y="1192"/>
                  </a:moveTo>
                  <a:lnTo>
                    <a:pt x="587" y="1192"/>
                  </a:lnTo>
                  <a:lnTo>
                    <a:pt x="587" y="0"/>
                  </a:lnTo>
                  <a:lnTo>
                    <a:pt x="0" y="0"/>
                  </a:lnTo>
                  <a:lnTo>
                    <a:pt x="0" y="1192"/>
                  </a:lnTo>
                  <a:close/>
                  <a:moveTo>
                    <a:pt x="9" y="1171"/>
                  </a:moveTo>
                  <a:lnTo>
                    <a:pt x="578" y="1171"/>
                  </a:lnTo>
                  <a:lnTo>
                    <a:pt x="578" y="19"/>
                  </a:lnTo>
                  <a:lnTo>
                    <a:pt x="9" y="19"/>
                  </a:lnTo>
                  <a:lnTo>
                    <a:pt x="9" y="1171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0" name="Freeform 1567"/>
            <p:cNvSpPr>
              <a:spLocks/>
            </p:cNvSpPr>
            <p:nvPr/>
          </p:nvSpPr>
          <p:spPr bwMode="auto">
            <a:xfrm>
              <a:off x="47" y="51"/>
              <a:ext cx="126" cy="260"/>
            </a:xfrm>
            <a:custGeom>
              <a:avLst/>
              <a:gdLst>
                <a:gd name="T0" fmla="*/ 0 w 560"/>
                <a:gd name="T1" fmla="*/ 1 h 1152"/>
                <a:gd name="T2" fmla="*/ 0 w 560"/>
                <a:gd name="T3" fmla="*/ 1 h 1152"/>
                <a:gd name="T4" fmla="*/ 0 w 560"/>
                <a:gd name="T5" fmla="*/ 0 h 1152"/>
                <a:gd name="T6" fmla="*/ 0 w 560"/>
                <a:gd name="T7" fmla="*/ 0 h 1152"/>
                <a:gd name="T8" fmla="*/ 0 w 560"/>
                <a:gd name="T9" fmla="*/ 1 h 1152"/>
                <a:gd name="T10" fmla="*/ 0 w 560"/>
                <a:gd name="T11" fmla="*/ 1 h 1152"/>
                <a:gd name="T12" fmla="*/ 0 w 560"/>
                <a:gd name="T13" fmla="*/ 1 h 1152"/>
                <a:gd name="T14" fmla="*/ 0 w 560"/>
                <a:gd name="T15" fmla="*/ 0 h 1152"/>
                <a:gd name="T16" fmla="*/ 0 w 560"/>
                <a:gd name="T17" fmla="*/ 0 h 1152"/>
                <a:gd name="T18" fmla="*/ 0 w 560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0"/>
                <a:gd name="T31" fmla="*/ 0 h 1152"/>
                <a:gd name="T32" fmla="*/ 560 w 560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0" h="1152">
                  <a:moveTo>
                    <a:pt x="0" y="1151"/>
                  </a:moveTo>
                  <a:lnTo>
                    <a:pt x="559" y="1151"/>
                  </a:lnTo>
                  <a:lnTo>
                    <a:pt x="559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9" y="1133"/>
                  </a:moveTo>
                  <a:lnTo>
                    <a:pt x="549" y="1133"/>
                  </a:lnTo>
                  <a:lnTo>
                    <a:pt x="549" y="17"/>
                  </a:lnTo>
                  <a:lnTo>
                    <a:pt x="9" y="17"/>
                  </a:lnTo>
                  <a:lnTo>
                    <a:pt x="9" y="1133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" name="Freeform 1568"/>
            <p:cNvSpPr>
              <a:spLocks/>
            </p:cNvSpPr>
            <p:nvPr/>
          </p:nvSpPr>
          <p:spPr bwMode="auto">
            <a:xfrm>
              <a:off x="49" y="56"/>
              <a:ext cx="123" cy="251"/>
            </a:xfrm>
            <a:custGeom>
              <a:avLst/>
              <a:gdLst>
                <a:gd name="T0" fmla="*/ 0 w 545"/>
                <a:gd name="T1" fmla="*/ 1 h 1113"/>
                <a:gd name="T2" fmla="*/ 0 w 545"/>
                <a:gd name="T3" fmla="*/ 1 h 1113"/>
                <a:gd name="T4" fmla="*/ 0 w 545"/>
                <a:gd name="T5" fmla="*/ 0 h 1113"/>
                <a:gd name="T6" fmla="*/ 0 w 545"/>
                <a:gd name="T7" fmla="*/ 0 h 1113"/>
                <a:gd name="T8" fmla="*/ 0 w 545"/>
                <a:gd name="T9" fmla="*/ 1 h 1113"/>
                <a:gd name="T10" fmla="*/ 0 w 545"/>
                <a:gd name="T11" fmla="*/ 1 h 1113"/>
                <a:gd name="T12" fmla="*/ 0 w 545"/>
                <a:gd name="T13" fmla="*/ 1 h 1113"/>
                <a:gd name="T14" fmla="*/ 0 w 545"/>
                <a:gd name="T15" fmla="*/ 0 h 1113"/>
                <a:gd name="T16" fmla="*/ 0 w 545"/>
                <a:gd name="T17" fmla="*/ 0 h 1113"/>
                <a:gd name="T18" fmla="*/ 0 w 545"/>
                <a:gd name="T19" fmla="*/ 1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1113"/>
                <a:gd name="T32" fmla="*/ 545 w 545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1113">
                  <a:moveTo>
                    <a:pt x="0" y="1112"/>
                  </a:moveTo>
                  <a:lnTo>
                    <a:pt x="544" y="1112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1112"/>
                  </a:lnTo>
                  <a:close/>
                  <a:moveTo>
                    <a:pt x="9" y="1090"/>
                  </a:moveTo>
                  <a:lnTo>
                    <a:pt x="535" y="1090"/>
                  </a:lnTo>
                  <a:lnTo>
                    <a:pt x="535" y="22"/>
                  </a:lnTo>
                  <a:lnTo>
                    <a:pt x="9" y="22"/>
                  </a:lnTo>
                  <a:lnTo>
                    <a:pt x="9" y="109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" name="Freeform 1569"/>
            <p:cNvSpPr>
              <a:spLocks/>
            </p:cNvSpPr>
            <p:nvPr/>
          </p:nvSpPr>
          <p:spPr bwMode="auto">
            <a:xfrm>
              <a:off x="50" y="61"/>
              <a:ext cx="119" cy="241"/>
            </a:xfrm>
            <a:custGeom>
              <a:avLst/>
              <a:gdLst>
                <a:gd name="T0" fmla="*/ 0 w 528"/>
                <a:gd name="T1" fmla="*/ 1 h 1069"/>
                <a:gd name="T2" fmla="*/ 0 w 528"/>
                <a:gd name="T3" fmla="*/ 1 h 1069"/>
                <a:gd name="T4" fmla="*/ 0 w 528"/>
                <a:gd name="T5" fmla="*/ 0 h 1069"/>
                <a:gd name="T6" fmla="*/ 0 w 528"/>
                <a:gd name="T7" fmla="*/ 0 h 1069"/>
                <a:gd name="T8" fmla="*/ 0 w 528"/>
                <a:gd name="T9" fmla="*/ 1 h 1069"/>
                <a:gd name="T10" fmla="*/ 0 w 528"/>
                <a:gd name="T11" fmla="*/ 1 h 1069"/>
                <a:gd name="T12" fmla="*/ 0 w 528"/>
                <a:gd name="T13" fmla="*/ 1 h 1069"/>
                <a:gd name="T14" fmla="*/ 0 w 528"/>
                <a:gd name="T15" fmla="*/ 0 h 1069"/>
                <a:gd name="T16" fmla="*/ 0 w 528"/>
                <a:gd name="T17" fmla="*/ 0 h 1069"/>
                <a:gd name="T18" fmla="*/ 0 w 528"/>
                <a:gd name="T19" fmla="*/ 1 h 10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8"/>
                <a:gd name="T31" fmla="*/ 0 h 1069"/>
                <a:gd name="T32" fmla="*/ 528 w 528"/>
                <a:gd name="T33" fmla="*/ 1069 h 10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8" h="1069">
                  <a:moveTo>
                    <a:pt x="0" y="1068"/>
                  </a:moveTo>
                  <a:lnTo>
                    <a:pt x="527" y="1068"/>
                  </a:lnTo>
                  <a:lnTo>
                    <a:pt x="527" y="0"/>
                  </a:lnTo>
                  <a:lnTo>
                    <a:pt x="0" y="0"/>
                  </a:lnTo>
                  <a:lnTo>
                    <a:pt x="0" y="1068"/>
                  </a:lnTo>
                  <a:close/>
                  <a:moveTo>
                    <a:pt x="11" y="1048"/>
                  </a:moveTo>
                  <a:lnTo>
                    <a:pt x="516" y="1048"/>
                  </a:lnTo>
                  <a:lnTo>
                    <a:pt x="516" y="20"/>
                  </a:lnTo>
                  <a:lnTo>
                    <a:pt x="11" y="20"/>
                  </a:lnTo>
                  <a:lnTo>
                    <a:pt x="11" y="1048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3" name="Freeform 1570"/>
            <p:cNvSpPr>
              <a:spLocks/>
            </p:cNvSpPr>
            <p:nvPr/>
          </p:nvSpPr>
          <p:spPr bwMode="auto">
            <a:xfrm>
              <a:off x="52" y="65"/>
              <a:ext cx="115" cy="233"/>
            </a:xfrm>
            <a:custGeom>
              <a:avLst/>
              <a:gdLst>
                <a:gd name="T0" fmla="*/ 0 w 510"/>
                <a:gd name="T1" fmla="*/ 1 h 1032"/>
                <a:gd name="T2" fmla="*/ 0 w 510"/>
                <a:gd name="T3" fmla="*/ 1 h 1032"/>
                <a:gd name="T4" fmla="*/ 0 w 510"/>
                <a:gd name="T5" fmla="*/ 0 h 1032"/>
                <a:gd name="T6" fmla="*/ 0 w 510"/>
                <a:gd name="T7" fmla="*/ 0 h 1032"/>
                <a:gd name="T8" fmla="*/ 0 w 510"/>
                <a:gd name="T9" fmla="*/ 1 h 1032"/>
                <a:gd name="T10" fmla="*/ 0 w 510"/>
                <a:gd name="T11" fmla="*/ 1 h 1032"/>
                <a:gd name="T12" fmla="*/ 0 w 510"/>
                <a:gd name="T13" fmla="*/ 1 h 1032"/>
                <a:gd name="T14" fmla="*/ 0 w 510"/>
                <a:gd name="T15" fmla="*/ 0 h 1032"/>
                <a:gd name="T16" fmla="*/ 0 w 510"/>
                <a:gd name="T17" fmla="*/ 0 h 1032"/>
                <a:gd name="T18" fmla="*/ 0 w 510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0"/>
                <a:gd name="T31" fmla="*/ 0 h 1032"/>
                <a:gd name="T32" fmla="*/ 510 w 510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0" h="1032">
                  <a:moveTo>
                    <a:pt x="0" y="1031"/>
                  </a:moveTo>
                  <a:lnTo>
                    <a:pt x="509" y="1031"/>
                  </a:lnTo>
                  <a:lnTo>
                    <a:pt x="509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9" y="1009"/>
                  </a:moveTo>
                  <a:lnTo>
                    <a:pt x="500" y="1009"/>
                  </a:lnTo>
                  <a:lnTo>
                    <a:pt x="500" y="23"/>
                  </a:lnTo>
                  <a:lnTo>
                    <a:pt x="9" y="23"/>
                  </a:lnTo>
                  <a:lnTo>
                    <a:pt x="9" y="100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" name="Freeform 1571"/>
            <p:cNvSpPr>
              <a:spLocks/>
            </p:cNvSpPr>
            <p:nvPr/>
          </p:nvSpPr>
          <p:spPr bwMode="auto">
            <a:xfrm>
              <a:off x="55" y="71"/>
              <a:ext cx="109" cy="223"/>
            </a:xfrm>
            <a:custGeom>
              <a:avLst/>
              <a:gdLst>
                <a:gd name="T0" fmla="*/ 0 w 485"/>
                <a:gd name="T1" fmla="*/ 0 h 987"/>
                <a:gd name="T2" fmla="*/ 0 w 485"/>
                <a:gd name="T3" fmla="*/ 0 h 987"/>
                <a:gd name="T4" fmla="*/ 0 w 485"/>
                <a:gd name="T5" fmla="*/ 0 h 987"/>
                <a:gd name="T6" fmla="*/ 0 w 485"/>
                <a:gd name="T7" fmla="*/ 0 h 987"/>
                <a:gd name="T8" fmla="*/ 0 w 485"/>
                <a:gd name="T9" fmla="*/ 0 h 987"/>
                <a:gd name="T10" fmla="*/ 0 w 485"/>
                <a:gd name="T11" fmla="*/ 0 h 987"/>
                <a:gd name="T12" fmla="*/ 0 w 485"/>
                <a:gd name="T13" fmla="*/ 0 h 987"/>
                <a:gd name="T14" fmla="*/ 0 w 485"/>
                <a:gd name="T15" fmla="*/ 0 h 987"/>
                <a:gd name="T16" fmla="*/ 0 w 485"/>
                <a:gd name="T17" fmla="*/ 0 h 987"/>
                <a:gd name="T18" fmla="*/ 0 w 485"/>
                <a:gd name="T19" fmla="*/ 0 h 9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5"/>
                <a:gd name="T31" fmla="*/ 0 h 987"/>
                <a:gd name="T32" fmla="*/ 485 w 485"/>
                <a:gd name="T33" fmla="*/ 987 h 9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5" h="987">
                  <a:moveTo>
                    <a:pt x="0" y="986"/>
                  </a:moveTo>
                  <a:lnTo>
                    <a:pt x="484" y="986"/>
                  </a:lnTo>
                  <a:lnTo>
                    <a:pt x="484" y="0"/>
                  </a:lnTo>
                  <a:lnTo>
                    <a:pt x="0" y="0"/>
                  </a:lnTo>
                  <a:lnTo>
                    <a:pt x="0" y="986"/>
                  </a:lnTo>
                  <a:close/>
                  <a:moveTo>
                    <a:pt x="15" y="963"/>
                  </a:moveTo>
                  <a:lnTo>
                    <a:pt x="472" y="963"/>
                  </a:lnTo>
                  <a:lnTo>
                    <a:pt x="472" y="23"/>
                  </a:lnTo>
                  <a:lnTo>
                    <a:pt x="15" y="23"/>
                  </a:lnTo>
                  <a:lnTo>
                    <a:pt x="15" y="963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5" name="Freeform 1572"/>
            <p:cNvSpPr>
              <a:spLocks/>
            </p:cNvSpPr>
            <p:nvPr/>
          </p:nvSpPr>
          <p:spPr bwMode="auto">
            <a:xfrm>
              <a:off x="58" y="75"/>
              <a:ext cx="103" cy="213"/>
            </a:xfrm>
            <a:custGeom>
              <a:avLst/>
              <a:gdLst>
                <a:gd name="T0" fmla="*/ 0 w 458"/>
                <a:gd name="T1" fmla="*/ 0 h 943"/>
                <a:gd name="T2" fmla="*/ 0 w 458"/>
                <a:gd name="T3" fmla="*/ 0 h 943"/>
                <a:gd name="T4" fmla="*/ 0 w 458"/>
                <a:gd name="T5" fmla="*/ 0 h 943"/>
                <a:gd name="T6" fmla="*/ 0 w 458"/>
                <a:gd name="T7" fmla="*/ 0 h 943"/>
                <a:gd name="T8" fmla="*/ 0 w 458"/>
                <a:gd name="T9" fmla="*/ 0 h 943"/>
                <a:gd name="T10" fmla="*/ 0 w 458"/>
                <a:gd name="T11" fmla="*/ 0 h 943"/>
                <a:gd name="T12" fmla="*/ 0 w 458"/>
                <a:gd name="T13" fmla="*/ 0 h 943"/>
                <a:gd name="T14" fmla="*/ 0 w 458"/>
                <a:gd name="T15" fmla="*/ 0 h 943"/>
                <a:gd name="T16" fmla="*/ 0 w 458"/>
                <a:gd name="T17" fmla="*/ 0 h 943"/>
                <a:gd name="T18" fmla="*/ 0 w 458"/>
                <a:gd name="T19" fmla="*/ 0 h 9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8"/>
                <a:gd name="T31" fmla="*/ 0 h 943"/>
                <a:gd name="T32" fmla="*/ 458 w 458"/>
                <a:gd name="T33" fmla="*/ 943 h 9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8" h="943">
                  <a:moveTo>
                    <a:pt x="0" y="942"/>
                  </a:moveTo>
                  <a:lnTo>
                    <a:pt x="457" y="942"/>
                  </a:lnTo>
                  <a:lnTo>
                    <a:pt x="457" y="0"/>
                  </a:lnTo>
                  <a:lnTo>
                    <a:pt x="0" y="0"/>
                  </a:lnTo>
                  <a:lnTo>
                    <a:pt x="0" y="942"/>
                  </a:lnTo>
                  <a:close/>
                  <a:moveTo>
                    <a:pt x="12" y="917"/>
                  </a:moveTo>
                  <a:lnTo>
                    <a:pt x="444" y="917"/>
                  </a:lnTo>
                  <a:lnTo>
                    <a:pt x="444" y="25"/>
                  </a:lnTo>
                  <a:lnTo>
                    <a:pt x="12" y="25"/>
                  </a:lnTo>
                  <a:lnTo>
                    <a:pt x="12" y="91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6" name="Freeform 1573"/>
            <p:cNvSpPr>
              <a:spLocks/>
            </p:cNvSpPr>
            <p:nvPr/>
          </p:nvSpPr>
          <p:spPr bwMode="auto">
            <a:xfrm>
              <a:off x="61" y="82"/>
              <a:ext cx="97" cy="200"/>
            </a:xfrm>
            <a:custGeom>
              <a:avLst/>
              <a:gdLst>
                <a:gd name="T0" fmla="*/ 0 w 432"/>
                <a:gd name="T1" fmla="*/ 0 h 887"/>
                <a:gd name="T2" fmla="*/ 0 w 432"/>
                <a:gd name="T3" fmla="*/ 0 h 887"/>
                <a:gd name="T4" fmla="*/ 0 w 432"/>
                <a:gd name="T5" fmla="*/ 0 h 887"/>
                <a:gd name="T6" fmla="*/ 0 w 432"/>
                <a:gd name="T7" fmla="*/ 0 h 887"/>
                <a:gd name="T8" fmla="*/ 0 w 432"/>
                <a:gd name="T9" fmla="*/ 0 h 887"/>
                <a:gd name="T10" fmla="*/ 0 w 432"/>
                <a:gd name="T11" fmla="*/ 0 h 887"/>
                <a:gd name="T12" fmla="*/ 0 w 432"/>
                <a:gd name="T13" fmla="*/ 0 h 887"/>
                <a:gd name="T14" fmla="*/ 0 w 432"/>
                <a:gd name="T15" fmla="*/ 0 h 887"/>
                <a:gd name="T16" fmla="*/ 0 w 432"/>
                <a:gd name="T17" fmla="*/ 0 h 887"/>
                <a:gd name="T18" fmla="*/ 0 w 432"/>
                <a:gd name="T19" fmla="*/ 0 h 8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2"/>
                <a:gd name="T31" fmla="*/ 0 h 887"/>
                <a:gd name="T32" fmla="*/ 432 w 432"/>
                <a:gd name="T33" fmla="*/ 887 h 8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2" h="887">
                  <a:moveTo>
                    <a:pt x="0" y="886"/>
                  </a:moveTo>
                  <a:lnTo>
                    <a:pt x="431" y="886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886"/>
                  </a:lnTo>
                  <a:close/>
                  <a:moveTo>
                    <a:pt x="7" y="864"/>
                  </a:moveTo>
                  <a:lnTo>
                    <a:pt x="421" y="864"/>
                  </a:lnTo>
                  <a:lnTo>
                    <a:pt x="421" y="22"/>
                  </a:lnTo>
                  <a:lnTo>
                    <a:pt x="7" y="22"/>
                  </a:lnTo>
                  <a:lnTo>
                    <a:pt x="7" y="864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7" name="Freeform 1574"/>
            <p:cNvSpPr>
              <a:spLocks/>
            </p:cNvSpPr>
            <p:nvPr/>
          </p:nvSpPr>
          <p:spPr bwMode="auto">
            <a:xfrm>
              <a:off x="63" y="86"/>
              <a:ext cx="93" cy="190"/>
            </a:xfrm>
            <a:custGeom>
              <a:avLst/>
              <a:gdLst>
                <a:gd name="T0" fmla="*/ 0 w 416"/>
                <a:gd name="T1" fmla="*/ 0 h 843"/>
                <a:gd name="T2" fmla="*/ 0 w 416"/>
                <a:gd name="T3" fmla="*/ 0 h 843"/>
                <a:gd name="T4" fmla="*/ 0 w 416"/>
                <a:gd name="T5" fmla="*/ 0 h 843"/>
                <a:gd name="T6" fmla="*/ 0 w 416"/>
                <a:gd name="T7" fmla="*/ 0 h 843"/>
                <a:gd name="T8" fmla="*/ 0 w 416"/>
                <a:gd name="T9" fmla="*/ 0 h 843"/>
                <a:gd name="T10" fmla="*/ 0 w 416"/>
                <a:gd name="T11" fmla="*/ 0 h 843"/>
                <a:gd name="T12" fmla="*/ 0 w 416"/>
                <a:gd name="T13" fmla="*/ 0 h 843"/>
                <a:gd name="T14" fmla="*/ 0 w 416"/>
                <a:gd name="T15" fmla="*/ 0 h 843"/>
                <a:gd name="T16" fmla="*/ 0 w 416"/>
                <a:gd name="T17" fmla="*/ 0 h 843"/>
                <a:gd name="T18" fmla="*/ 0 w 416"/>
                <a:gd name="T19" fmla="*/ 0 h 8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6"/>
                <a:gd name="T31" fmla="*/ 0 h 843"/>
                <a:gd name="T32" fmla="*/ 416 w 416"/>
                <a:gd name="T33" fmla="*/ 843 h 8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6" h="843">
                  <a:moveTo>
                    <a:pt x="0" y="842"/>
                  </a:moveTo>
                  <a:lnTo>
                    <a:pt x="415" y="842"/>
                  </a:lnTo>
                  <a:lnTo>
                    <a:pt x="415" y="0"/>
                  </a:lnTo>
                  <a:lnTo>
                    <a:pt x="0" y="0"/>
                  </a:lnTo>
                  <a:lnTo>
                    <a:pt x="0" y="842"/>
                  </a:lnTo>
                  <a:close/>
                  <a:moveTo>
                    <a:pt x="13" y="815"/>
                  </a:moveTo>
                  <a:lnTo>
                    <a:pt x="402" y="815"/>
                  </a:lnTo>
                  <a:lnTo>
                    <a:pt x="402" y="28"/>
                  </a:lnTo>
                  <a:lnTo>
                    <a:pt x="13" y="28"/>
                  </a:lnTo>
                  <a:lnTo>
                    <a:pt x="13" y="81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8" name="Freeform 1575"/>
            <p:cNvSpPr>
              <a:spLocks/>
            </p:cNvSpPr>
            <p:nvPr/>
          </p:nvSpPr>
          <p:spPr bwMode="auto">
            <a:xfrm>
              <a:off x="66" y="92"/>
              <a:ext cx="87" cy="179"/>
            </a:xfrm>
            <a:custGeom>
              <a:avLst/>
              <a:gdLst>
                <a:gd name="T0" fmla="*/ 0 w 390"/>
                <a:gd name="T1" fmla="*/ 0 h 793"/>
                <a:gd name="T2" fmla="*/ 0 w 390"/>
                <a:gd name="T3" fmla="*/ 0 h 793"/>
                <a:gd name="T4" fmla="*/ 0 w 390"/>
                <a:gd name="T5" fmla="*/ 0 h 793"/>
                <a:gd name="T6" fmla="*/ 0 w 390"/>
                <a:gd name="T7" fmla="*/ 0 h 793"/>
                <a:gd name="T8" fmla="*/ 0 w 390"/>
                <a:gd name="T9" fmla="*/ 0 h 793"/>
                <a:gd name="T10" fmla="*/ 0 w 390"/>
                <a:gd name="T11" fmla="*/ 0 h 793"/>
                <a:gd name="T12" fmla="*/ 0 w 390"/>
                <a:gd name="T13" fmla="*/ 0 h 793"/>
                <a:gd name="T14" fmla="*/ 0 w 390"/>
                <a:gd name="T15" fmla="*/ 0 h 793"/>
                <a:gd name="T16" fmla="*/ 0 w 390"/>
                <a:gd name="T17" fmla="*/ 0 h 793"/>
                <a:gd name="T18" fmla="*/ 0 w 390"/>
                <a:gd name="T19" fmla="*/ 0 h 7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793"/>
                <a:gd name="T32" fmla="*/ 390 w 390"/>
                <a:gd name="T33" fmla="*/ 793 h 7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793">
                  <a:moveTo>
                    <a:pt x="0" y="792"/>
                  </a:moveTo>
                  <a:lnTo>
                    <a:pt x="389" y="792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792"/>
                  </a:lnTo>
                  <a:close/>
                  <a:moveTo>
                    <a:pt x="16" y="761"/>
                  </a:moveTo>
                  <a:lnTo>
                    <a:pt x="374" y="761"/>
                  </a:lnTo>
                  <a:lnTo>
                    <a:pt x="374" y="30"/>
                  </a:lnTo>
                  <a:lnTo>
                    <a:pt x="16" y="30"/>
                  </a:lnTo>
                  <a:lnTo>
                    <a:pt x="16" y="76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" name="Freeform 1576"/>
            <p:cNvSpPr>
              <a:spLocks/>
            </p:cNvSpPr>
            <p:nvPr/>
          </p:nvSpPr>
          <p:spPr bwMode="auto">
            <a:xfrm>
              <a:off x="70" y="99"/>
              <a:ext cx="80" cy="165"/>
            </a:xfrm>
            <a:custGeom>
              <a:avLst/>
              <a:gdLst>
                <a:gd name="T0" fmla="*/ 0 w 356"/>
                <a:gd name="T1" fmla="*/ 0 h 732"/>
                <a:gd name="T2" fmla="*/ 0 w 356"/>
                <a:gd name="T3" fmla="*/ 0 h 732"/>
                <a:gd name="T4" fmla="*/ 0 w 356"/>
                <a:gd name="T5" fmla="*/ 0 h 732"/>
                <a:gd name="T6" fmla="*/ 0 w 356"/>
                <a:gd name="T7" fmla="*/ 0 h 732"/>
                <a:gd name="T8" fmla="*/ 0 w 356"/>
                <a:gd name="T9" fmla="*/ 0 h 732"/>
                <a:gd name="T10" fmla="*/ 0 w 356"/>
                <a:gd name="T11" fmla="*/ 0 h 732"/>
                <a:gd name="T12" fmla="*/ 0 w 356"/>
                <a:gd name="T13" fmla="*/ 0 h 732"/>
                <a:gd name="T14" fmla="*/ 0 w 356"/>
                <a:gd name="T15" fmla="*/ 0 h 732"/>
                <a:gd name="T16" fmla="*/ 0 w 356"/>
                <a:gd name="T17" fmla="*/ 0 h 732"/>
                <a:gd name="T18" fmla="*/ 0 w 356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732"/>
                <a:gd name="T32" fmla="*/ 356 w 356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732">
                  <a:moveTo>
                    <a:pt x="0" y="731"/>
                  </a:moveTo>
                  <a:lnTo>
                    <a:pt x="355" y="731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2" y="704"/>
                  </a:moveTo>
                  <a:lnTo>
                    <a:pt x="343" y="704"/>
                  </a:lnTo>
                  <a:lnTo>
                    <a:pt x="343" y="27"/>
                  </a:lnTo>
                  <a:lnTo>
                    <a:pt x="12" y="27"/>
                  </a:lnTo>
                  <a:lnTo>
                    <a:pt x="12" y="704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0" name="Freeform 1577"/>
            <p:cNvSpPr>
              <a:spLocks/>
            </p:cNvSpPr>
            <p:nvPr/>
          </p:nvSpPr>
          <p:spPr bwMode="auto">
            <a:xfrm>
              <a:off x="73" y="106"/>
              <a:ext cx="74" cy="153"/>
            </a:xfrm>
            <a:custGeom>
              <a:avLst/>
              <a:gdLst>
                <a:gd name="T0" fmla="*/ 0 w 330"/>
                <a:gd name="T1" fmla="*/ 0 h 677"/>
                <a:gd name="T2" fmla="*/ 0 w 330"/>
                <a:gd name="T3" fmla="*/ 0 h 677"/>
                <a:gd name="T4" fmla="*/ 0 w 330"/>
                <a:gd name="T5" fmla="*/ 0 h 677"/>
                <a:gd name="T6" fmla="*/ 0 w 330"/>
                <a:gd name="T7" fmla="*/ 0 h 677"/>
                <a:gd name="T8" fmla="*/ 0 w 330"/>
                <a:gd name="T9" fmla="*/ 0 h 677"/>
                <a:gd name="T10" fmla="*/ 0 w 330"/>
                <a:gd name="T11" fmla="*/ 0 h 677"/>
                <a:gd name="T12" fmla="*/ 0 w 330"/>
                <a:gd name="T13" fmla="*/ 0 h 677"/>
                <a:gd name="T14" fmla="*/ 0 w 330"/>
                <a:gd name="T15" fmla="*/ 0 h 677"/>
                <a:gd name="T16" fmla="*/ 0 w 330"/>
                <a:gd name="T17" fmla="*/ 0 h 677"/>
                <a:gd name="T18" fmla="*/ 0 w 330"/>
                <a:gd name="T19" fmla="*/ 0 h 6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"/>
                <a:gd name="T31" fmla="*/ 0 h 677"/>
                <a:gd name="T32" fmla="*/ 330 w 330"/>
                <a:gd name="T33" fmla="*/ 677 h 6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" h="677">
                  <a:moveTo>
                    <a:pt x="0" y="676"/>
                  </a:moveTo>
                  <a:lnTo>
                    <a:pt x="329" y="676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676"/>
                  </a:lnTo>
                  <a:close/>
                  <a:moveTo>
                    <a:pt x="15" y="646"/>
                  </a:moveTo>
                  <a:lnTo>
                    <a:pt x="311" y="646"/>
                  </a:lnTo>
                  <a:lnTo>
                    <a:pt x="311" y="29"/>
                  </a:lnTo>
                  <a:lnTo>
                    <a:pt x="15" y="29"/>
                  </a:lnTo>
                  <a:lnTo>
                    <a:pt x="15" y="64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" name="Freeform 1578"/>
            <p:cNvSpPr>
              <a:spLocks/>
            </p:cNvSpPr>
            <p:nvPr/>
          </p:nvSpPr>
          <p:spPr bwMode="auto">
            <a:xfrm>
              <a:off x="77" y="113"/>
              <a:ext cx="67" cy="139"/>
            </a:xfrm>
            <a:custGeom>
              <a:avLst/>
              <a:gdLst>
                <a:gd name="T0" fmla="*/ 0 w 300"/>
                <a:gd name="T1" fmla="*/ 0 h 617"/>
                <a:gd name="T2" fmla="*/ 0 w 300"/>
                <a:gd name="T3" fmla="*/ 0 h 617"/>
                <a:gd name="T4" fmla="*/ 0 w 300"/>
                <a:gd name="T5" fmla="*/ 0 h 617"/>
                <a:gd name="T6" fmla="*/ 0 w 300"/>
                <a:gd name="T7" fmla="*/ 0 h 617"/>
                <a:gd name="T8" fmla="*/ 0 w 300"/>
                <a:gd name="T9" fmla="*/ 0 h 617"/>
                <a:gd name="T10" fmla="*/ 0 w 300"/>
                <a:gd name="T11" fmla="*/ 0 h 617"/>
                <a:gd name="T12" fmla="*/ 0 w 300"/>
                <a:gd name="T13" fmla="*/ 0 h 617"/>
                <a:gd name="T14" fmla="*/ 0 w 300"/>
                <a:gd name="T15" fmla="*/ 0 h 617"/>
                <a:gd name="T16" fmla="*/ 0 w 300"/>
                <a:gd name="T17" fmla="*/ 0 h 617"/>
                <a:gd name="T18" fmla="*/ 0 w 300"/>
                <a:gd name="T19" fmla="*/ 0 h 6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617"/>
                <a:gd name="T32" fmla="*/ 300 w 300"/>
                <a:gd name="T33" fmla="*/ 617 h 6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617">
                  <a:moveTo>
                    <a:pt x="0" y="616"/>
                  </a:moveTo>
                  <a:lnTo>
                    <a:pt x="299" y="61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616"/>
                  </a:lnTo>
                  <a:close/>
                  <a:moveTo>
                    <a:pt x="16" y="583"/>
                  </a:moveTo>
                  <a:lnTo>
                    <a:pt x="284" y="583"/>
                  </a:lnTo>
                  <a:lnTo>
                    <a:pt x="284" y="32"/>
                  </a:lnTo>
                  <a:lnTo>
                    <a:pt x="16" y="32"/>
                  </a:lnTo>
                  <a:lnTo>
                    <a:pt x="16" y="583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" name="Freeform 1579"/>
            <p:cNvSpPr>
              <a:spLocks/>
            </p:cNvSpPr>
            <p:nvPr/>
          </p:nvSpPr>
          <p:spPr bwMode="auto">
            <a:xfrm>
              <a:off x="80" y="121"/>
              <a:ext cx="60" cy="123"/>
            </a:xfrm>
            <a:custGeom>
              <a:avLst/>
              <a:gdLst>
                <a:gd name="T0" fmla="*/ 0 w 270"/>
                <a:gd name="T1" fmla="*/ 0 h 547"/>
                <a:gd name="T2" fmla="*/ 0 w 270"/>
                <a:gd name="T3" fmla="*/ 0 h 547"/>
                <a:gd name="T4" fmla="*/ 0 w 270"/>
                <a:gd name="T5" fmla="*/ 0 h 547"/>
                <a:gd name="T6" fmla="*/ 0 w 270"/>
                <a:gd name="T7" fmla="*/ 0 h 547"/>
                <a:gd name="T8" fmla="*/ 0 w 270"/>
                <a:gd name="T9" fmla="*/ 0 h 547"/>
                <a:gd name="T10" fmla="*/ 0 w 270"/>
                <a:gd name="T11" fmla="*/ 0 h 547"/>
                <a:gd name="T12" fmla="*/ 0 w 270"/>
                <a:gd name="T13" fmla="*/ 0 h 547"/>
                <a:gd name="T14" fmla="*/ 0 w 270"/>
                <a:gd name="T15" fmla="*/ 0 h 547"/>
                <a:gd name="T16" fmla="*/ 0 w 270"/>
                <a:gd name="T17" fmla="*/ 0 h 547"/>
                <a:gd name="T18" fmla="*/ 0 w 270"/>
                <a:gd name="T19" fmla="*/ 0 h 5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0"/>
                <a:gd name="T31" fmla="*/ 0 h 547"/>
                <a:gd name="T32" fmla="*/ 270 w 270"/>
                <a:gd name="T33" fmla="*/ 547 h 5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0" h="547">
                  <a:moveTo>
                    <a:pt x="0" y="546"/>
                  </a:moveTo>
                  <a:lnTo>
                    <a:pt x="269" y="546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546"/>
                  </a:lnTo>
                  <a:close/>
                  <a:moveTo>
                    <a:pt x="15" y="510"/>
                  </a:moveTo>
                  <a:lnTo>
                    <a:pt x="251" y="510"/>
                  </a:lnTo>
                  <a:lnTo>
                    <a:pt x="251" y="35"/>
                  </a:lnTo>
                  <a:lnTo>
                    <a:pt x="15" y="35"/>
                  </a:lnTo>
                  <a:lnTo>
                    <a:pt x="15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3" name="Freeform 1580"/>
            <p:cNvSpPr>
              <a:spLocks/>
            </p:cNvSpPr>
            <p:nvPr/>
          </p:nvSpPr>
          <p:spPr bwMode="auto">
            <a:xfrm>
              <a:off x="83" y="127"/>
              <a:ext cx="53" cy="108"/>
            </a:xfrm>
            <a:custGeom>
              <a:avLst/>
              <a:gdLst>
                <a:gd name="T0" fmla="*/ 0 w 236"/>
                <a:gd name="T1" fmla="*/ 0 h 481"/>
                <a:gd name="T2" fmla="*/ 0 w 236"/>
                <a:gd name="T3" fmla="*/ 0 h 481"/>
                <a:gd name="T4" fmla="*/ 0 w 236"/>
                <a:gd name="T5" fmla="*/ 0 h 481"/>
                <a:gd name="T6" fmla="*/ 0 w 236"/>
                <a:gd name="T7" fmla="*/ 0 h 481"/>
                <a:gd name="T8" fmla="*/ 0 w 236"/>
                <a:gd name="T9" fmla="*/ 0 h 481"/>
                <a:gd name="T10" fmla="*/ 0 w 236"/>
                <a:gd name="T11" fmla="*/ 0 h 481"/>
                <a:gd name="T12" fmla="*/ 0 w 236"/>
                <a:gd name="T13" fmla="*/ 0 h 481"/>
                <a:gd name="T14" fmla="*/ 0 w 236"/>
                <a:gd name="T15" fmla="*/ 0 h 481"/>
                <a:gd name="T16" fmla="*/ 0 w 236"/>
                <a:gd name="T17" fmla="*/ 0 h 481"/>
                <a:gd name="T18" fmla="*/ 0 w 236"/>
                <a:gd name="T19" fmla="*/ 0 h 4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6"/>
                <a:gd name="T31" fmla="*/ 0 h 481"/>
                <a:gd name="T32" fmla="*/ 236 w 236"/>
                <a:gd name="T33" fmla="*/ 481 h 4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6" h="481">
                  <a:moveTo>
                    <a:pt x="0" y="480"/>
                  </a:moveTo>
                  <a:lnTo>
                    <a:pt x="235" y="480"/>
                  </a:lnTo>
                  <a:lnTo>
                    <a:pt x="235" y="0"/>
                  </a:lnTo>
                  <a:lnTo>
                    <a:pt x="0" y="0"/>
                  </a:lnTo>
                  <a:lnTo>
                    <a:pt x="0" y="480"/>
                  </a:lnTo>
                  <a:close/>
                  <a:moveTo>
                    <a:pt x="16" y="447"/>
                  </a:moveTo>
                  <a:lnTo>
                    <a:pt x="220" y="447"/>
                  </a:lnTo>
                  <a:lnTo>
                    <a:pt x="220" y="32"/>
                  </a:lnTo>
                  <a:lnTo>
                    <a:pt x="16" y="32"/>
                  </a:lnTo>
                  <a:lnTo>
                    <a:pt x="16" y="44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" name="Freeform 1581"/>
            <p:cNvSpPr>
              <a:spLocks/>
            </p:cNvSpPr>
            <p:nvPr/>
          </p:nvSpPr>
          <p:spPr bwMode="auto">
            <a:xfrm>
              <a:off x="87" y="135"/>
              <a:ext cx="45" cy="92"/>
            </a:xfrm>
            <a:custGeom>
              <a:avLst/>
              <a:gdLst>
                <a:gd name="T0" fmla="*/ 0 w 202"/>
                <a:gd name="T1" fmla="*/ 0 h 412"/>
                <a:gd name="T2" fmla="*/ 0 w 202"/>
                <a:gd name="T3" fmla="*/ 0 h 412"/>
                <a:gd name="T4" fmla="*/ 0 w 202"/>
                <a:gd name="T5" fmla="*/ 0 h 412"/>
                <a:gd name="T6" fmla="*/ 0 w 202"/>
                <a:gd name="T7" fmla="*/ 0 h 412"/>
                <a:gd name="T8" fmla="*/ 0 w 202"/>
                <a:gd name="T9" fmla="*/ 0 h 412"/>
                <a:gd name="T10" fmla="*/ 0 w 202"/>
                <a:gd name="T11" fmla="*/ 0 h 412"/>
                <a:gd name="T12" fmla="*/ 0 w 202"/>
                <a:gd name="T13" fmla="*/ 0 h 412"/>
                <a:gd name="T14" fmla="*/ 0 w 202"/>
                <a:gd name="T15" fmla="*/ 0 h 412"/>
                <a:gd name="T16" fmla="*/ 0 w 202"/>
                <a:gd name="T17" fmla="*/ 0 h 412"/>
                <a:gd name="T18" fmla="*/ 0 w 202"/>
                <a:gd name="T19" fmla="*/ 0 h 4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2"/>
                <a:gd name="T31" fmla="*/ 0 h 412"/>
                <a:gd name="T32" fmla="*/ 202 w 202"/>
                <a:gd name="T33" fmla="*/ 412 h 4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2" h="412">
                  <a:moveTo>
                    <a:pt x="0" y="411"/>
                  </a:moveTo>
                  <a:lnTo>
                    <a:pt x="201" y="411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411"/>
                  </a:lnTo>
                  <a:close/>
                  <a:moveTo>
                    <a:pt x="19" y="374"/>
                  </a:moveTo>
                  <a:lnTo>
                    <a:pt x="181" y="374"/>
                  </a:lnTo>
                  <a:lnTo>
                    <a:pt x="181" y="37"/>
                  </a:lnTo>
                  <a:lnTo>
                    <a:pt x="19" y="37"/>
                  </a:lnTo>
                  <a:lnTo>
                    <a:pt x="19" y="37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" name="Freeform 1582"/>
            <p:cNvSpPr>
              <a:spLocks/>
            </p:cNvSpPr>
            <p:nvPr/>
          </p:nvSpPr>
          <p:spPr bwMode="auto">
            <a:xfrm>
              <a:off x="91" y="144"/>
              <a:ext cx="37" cy="75"/>
            </a:xfrm>
            <a:custGeom>
              <a:avLst/>
              <a:gdLst>
                <a:gd name="T0" fmla="*/ 0 w 167"/>
                <a:gd name="T1" fmla="*/ 0 h 337"/>
                <a:gd name="T2" fmla="*/ 0 w 167"/>
                <a:gd name="T3" fmla="*/ 0 h 337"/>
                <a:gd name="T4" fmla="*/ 0 w 167"/>
                <a:gd name="T5" fmla="*/ 0 h 337"/>
                <a:gd name="T6" fmla="*/ 0 w 167"/>
                <a:gd name="T7" fmla="*/ 0 h 337"/>
                <a:gd name="T8" fmla="*/ 0 w 167"/>
                <a:gd name="T9" fmla="*/ 0 h 337"/>
                <a:gd name="T10" fmla="*/ 0 w 167"/>
                <a:gd name="T11" fmla="*/ 0 h 337"/>
                <a:gd name="T12" fmla="*/ 0 w 167"/>
                <a:gd name="T13" fmla="*/ 0 h 337"/>
                <a:gd name="T14" fmla="*/ 0 w 167"/>
                <a:gd name="T15" fmla="*/ 0 h 337"/>
                <a:gd name="T16" fmla="*/ 0 w 167"/>
                <a:gd name="T17" fmla="*/ 0 h 337"/>
                <a:gd name="T18" fmla="*/ 0 w 167"/>
                <a:gd name="T19" fmla="*/ 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7"/>
                <a:gd name="T31" fmla="*/ 0 h 337"/>
                <a:gd name="T32" fmla="*/ 167 w 167"/>
                <a:gd name="T33" fmla="*/ 337 h 3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7" h="337">
                  <a:moveTo>
                    <a:pt x="0" y="336"/>
                  </a:moveTo>
                  <a:lnTo>
                    <a:pt x="166" y="33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336"/>
                  </a:lnTo>
                  <a:close/>
                  <a:moveTo>
                    <a:pt x="19" y="299"/>
                  </a:moveTo>
                  <a:lnTo>
                    <a:pt x="147" y="299"/>
                  </a:lnTo>
                  <a:lnTo>
                    <a:pt x="147" y="36"/>
                  </a:lnTo>
                  <a:lnTo>
                    <a:pt x="19" y="36"/>
                  </a:lnTo>
                  <a:lnTo>
                    <a:pt x="19" y="29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6" name="Freeform 1583"/>
            <p:cNvSpPr>
              <a:spLocks/>
            </p:cNvSpPr>
            <p:nvPr/>
          </p:nvSpPr>
          <p:spPr bwMode="auto">
            <a:xfrm>
              <a:off x="96" y="152"/>
              <a:ext cx="27" cy="58"/>
            </a:xfrm>
            <a:custGeom>
              <a:avLst/>
              <a:gdLst>
                <a:gd name="T0" fmla="*/ 0 w 124"/>
                <a:gd name="T1" fmla="*/ 0 h 261"/>
                <a:gd name="T2" fmla="*/ 0 w 124"/>
                <a:gd name="T3" fmla="*/ 0 h 261"/>
                <a:gd name="T4" fmla="*/ 0 w 124"/>
                <a:gd name="T5" fmla="*/ 0 h 261"/>
                <a:gd name="T6" fmla="*/ 0 w 124"/>
                <a:gd name="T7" fmla="*/ 0 h 261"/>
                <a:gd name="T8" fmla="*/ 0 w 124"/>
                <a:gd name="T9" fmla="*/ 0 h 261"/>
                <a:gd name="T10" fmla="*/ 0 w 124"/>
                <a:gd name="T11" fmla="*/ 0 h 261"/>
                <a:gd name="T12" fmla="*/ 0 w 124"/>
                <a:gd name="T13" fmla="*/ 0 h 261"/>
                <a:gd name="T14" fmla="*/ 0 w 124"/>
                <a:gd name="T15" fmla="*/ 0 h 261"/>
                <a:gd name="T16" fmla="*/ 0 w 124"/>
                <a:gd name="T17" fmla="*/ 0 h 261"/>
                <a:gd name="T18" fmla="*/ 0 w 124"/>
                <a:gd name="T19" fmla="*/ 0 h 2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"/>
                <a:gd name="T31" fmla="*/ 0 h 261"/>
                <a:gd name="T32" fmla="*/ 124 w 124"/>
                <a:gd name="T33" fmla="*/ 261 h 2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" h="261">
                  <a:moveTo>
                    <a:pt x="0" y="260"/>
                  </a:moveTo>
                  <a:lnTo>
                    <a:pt x="123" y="260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260"/>
                  </a:lnTo>
                  <a:close/>
                  <a:moveTo>
                    <a:pt x="18" y="218"/>
                  </a:moveTo>
                  <a:lnTo>
                    <a:pt x="102" y="218"/>
                  </a:lnTo>
                  <a:lnTo>
                    <a:pt x="102" y="42"/>
                  </a:lnTo>
                  <a:lnTo>
                    <a:pt x="18" y="42"/>
                  </a:lnTo>
                  <a:lnTo>
                    <a:pt x="18" y="21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7" name="Freeform 1584"/>
            <p:cNvSpPr>
              <a:spLocks/>
            </p:cNvSpPr>
            <p:nvPr/>
          </p:nvSpPr>
          <p:spPr bwMode="auto">
            <a:xfrm>
              <a:off x="100" y="163"/>
              <a:ext cx="20" cy="39"/>
            </a:xfrm>
            <a:custGeom>
              <a:avLst/>
              <a:gdLst>
                <a:gd name="T0" fmla="*/ 0 w 92"/>
                <a:gd name="T1" fmla="*/ 0 h 175"/>
                <a:gd name="T2" fmla="*/ 0 w 92"/>
                <a:gd name="T3" fmla="*/ 0 h 175"/>
                <a:gd name="T4" fmla="*/ 0 w 92"/>
                <a:gd name="T5" fmla="*/ 0 h 175"/>
                <a:gd name="T6" fmla="*/ 0 w 92"/>
                <a:gd name="T7" fmla="*/ 0 h 175"/>
                <a:gd name="T8" fmla="*/ 0 w 92"/>
                <a:gd name="T9" fmla="*/ 0 h 175"/>
                <a:gd name="T10" fmla="*/ 0 w 92"/>
                <a:gd name="T11" fmla="*/ 0 h 175"/>
                <a:gd name="T12" fmla="*/ 0 w 92"/>
                <a:gd name="T13" fmla="*/ 0 h 175"/>
                <a:gd name="T14" fmla="*/ 0 w 92"/>
                <a:gd name="T15" fmla="*/ 0 h 175"/>
                <a:gd name="T16" fmla="*/ 0 w 92"/>
                <a:gd name="T17" fmla="*/ 0 h 175"/>
                <a:gd name="T18" fmla="*/ 0 w 92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175"/>
                <a:gd name="T32" fmla="*/ 92 w 92"/>
                <a:gd name="T33" fmla="*/ 175 h 1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175">
                  <a:moveTo>
                    <a:pt x="0" y="174"/>
                  </a:moveTo>
                  <a:lnTo>
                    <a:pt x="91" y="174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74"/>
                  </a:lnTo>
                  <a:close/>
                  <a:moveTo>
                    <a:pt x="23" y="130"/>
                  </a:moveTo>
                  <a:lnTo>
                    <a:pt x="68" y="130"/>
                  </a:lnTo>
                  <a:lnTo>
                    <a:pt x="68" y="43"/>
                  </a:lnTo>
                  <a:lnTo>
                    <a:pt x="23" y="43"/>
                  </a:lnTo>
                  <a:lnTo>
                    <a:pt x="23" y="13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8" name="Freeform 1585"/>
            <p:cNvSpPr>
              <a:spLocks/>
            </p:cNvSpPr>
            <p:nvPr/>
          </p:nvSpPr>
          <p:spPr bwMode="auto">
            <a:xfrm>
              <a:off x="106" y="173"/>
              <a:ext cx="8" cy="19"/>
            </a:xfrm>
            <a:custGeom>
              <a:avLst/>
              <a:gdLst>
                <a:gd name="T0" fmla="*/ 0 w 38"/>
                <a:gd name="T1" fmla="*/ 0 h 86"/>
                <a:gd name="T2" fmla="*/ 0 w 38"/>
                <a:gd name="T3" fmla="*/ 0 h 86"/>
                <a:gd name="T4" fmla="*/ 0 w 38"/>
                <a:gd name="T5" fmla="*/ 0 h 86"/>
                <a:gd name="T6" fmla="*/ 0 w 38"/>
                <a:gd name="T7" fmla="*/ 0 h 86"/>
                <a:gd name="T8" fmla="*/ 0 w 38"/>
                <a:gd name="T9" fmla="*/ 0 h 86"/>
                <a:gd name="T10" fmla="*/ 0 w 38"/>
                <a:gd name="T11" fmla="*/ 0 h 86"/>
                <a:gd name="T12" fmla="*/ 0 w 38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86"/>
                <a:gd name="T23" fmla="*/ 38 w 38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86">
                  <a:moveTo>
                    <a:pt x="0" y="85"/>
                  </a:moveTo>
                  <a:lnTo>
                    <a:pt x="37" y="85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1" y="43"/>
                  </a:moveTo>
                  <a:lnTo>
                    <a:pt x="21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9" name="Freeform 1586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0 h 1569"/>
                <a:gd name="T2" fmla="*/ 0 w 771"/>
                <a:gd name="T3" fmla="*/ 0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0 h 1569"/>
                <a:gd name="T10" fmla="*/ 0 w 771"/>
                <a:gd name="T11" fmla="*/ 0 h 1569"/>
                <a:gd name="T12" fmla="*/ 0 w 771"/>
                <a:gd name="T13" fmla="*/ 0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0 h 1569"/>
                <a:gd name="T20" fmla="*/ 0 w 771"/>
                <a:gd name="T21" fmla="*/ 0 h 1569"/>
                <a:gd name="T22" fmla="*/ 0 w 771"/>
                <a:gd name="T23" fmla="*/ 0 h 1569"/>
                <a:gd name="T24" fmla="*/ 0 w 771"/>
                <a:gd name="T25" fmla="*/ 0 h 1569"/>
                <a:gd name="T26" fmla="*/ 0 w 771"/>
                <a:gd name="T27" fmla="*/ 0 h 1569"/>
                <a:gd name="T28" fmla="*/ 0 w 771"/>
                <a:gd name="T29" fmla="*/ 0 h 1569"/>
                <a:gd name="T30" fmla="*/ 0 w 771"/>
                <a:gd name="T31" fmla="*/ 1 h 1569"/>
                <a:gd name="T32" fmla="*/ 0 w 771"/>
                <a:gd name="T33" fmla="*/ 1 h 1569"/>
                <a:gd name="T34" fmla="*/ 0 w 771"/>
                <a:gd name="T35" fmla="*/ 1 h 1569"/>
                <a:gd name="T36" fmla="*/ 0 w 771"/>
                <a:gd name="T37" fmla="*/ 1 h 1569"/>
                <a:gd name="T38" fmla="*/ 0 w 771"/>
                <a:gd name="T39" fmla="*/ 1 h 1569"/>
                <a:gd name="T40" fmla="*/ 0 w 771"/>
                <a:gd name="T41" fmla="*/ 1 h 1569"/>
                <a:gd name="T42" fmla="*/ 0 w 771"/>
                <a:gd name="T43" fmla="*/ 1 h 1569"/>
                <a:gd name="T44" fmla="*/ 0 w 771"/>
                <a:gd name="T45" fmla="*/ 1 h 1569"/>
                <a:gd name="T46" fmla="*/ 0 w 771"/>
                <a:gd name="T47" fmla="*/ 1 h 1569"/>
                <a:gd name="T48" fmla="*/ 0 w 771"/>
                <a:gd name="T49" fmla="*/ 1 h 1569"/>
                <a:gd name="T50" fmla="*/ 0 w 771"/>
                <a:gd name="T51" fmla="*/ 1 h 1569"/>
                <a:gd name="T52" fmla="*/ 0 w 771"/>
                <a:gd name="T53" fmla="*/ 1 h 1569"/>
                <a:gd name="T54" fmla="*/ 0 w 771"/>
                <a:gd name="T55" fmla="*/ 1 h 1569"/>
                <a:gd name="T56" fmla="*/ 0 w 771"/>
                <a:gd name="T57" fmla="*/ 1 h 1569"/>
                <a:gd name="T58" fmla="*/ 0 w 771"/>
                <a:gd name="T59" fmla="*/ 1 h 156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1"/>
                <a:gd name="T91" fmla="*/ 0 h 1569"/>
                <a:gd name="T92" fmla="*/ 771 w 771"/>
                <a:gd name="T93" fmla="*/ 1569 h 156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1" h="1569">
                  <a:moveTo>
                    <a:pt x="0" y="40"/>
                  </a:moveTo>
                  <a:lnTo>
                    <a:pt x="440" y="40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615" y="743"/>
                  </a:moveTo>
                  <a:lnTo>
                    <a:pt x="770" y="743"/>
                  </a:lnTo>
                  <a:lnTo>
                    <a:pt x="770" y="708"/>
                  </a:lnTo>
                  <a:lnTo>
                    <a:pt x="615" y="708"/>
                  </a:lnTo>
                  <a:lnTo>
                    <a:pt x="615" y="743"/>
                  </a:lnTo>
                  <a:close/>
                  <a:moveTo>
                    <a:pt x="615" y="950"/>
                  </a:moveTo>
                  <a:lnTo>
                    <a:pt x="770" y="950"/>
                  </a:lnTo>
                  <a:lnTo>
                    <a:pt x="770" y="915"/>
                  </a:lnTo>
                  <a:lnTo>
                    <a:pt x="615" y="915"/>
                  </a:lnTo>
                  <a:lnTo>
                    <a:pt x="615" y="950"/>
                  </a:lnTo>
                  <a:close/>
                  <a:moveTo>
                    <a:pt x="615" y="1158"/>
                  </a:moveTo>
                  <a:lnTo>
                    <a:pt x="770" y="1158"/>
                  </a:lnTo>
                  <a:lnTo>
                    <a:pt x="770" y="1122"/>
                  </a:lnTo>
                  <a:lnTo>
                    <a:pt x="615" y="1122"/>
                  </a:lnTo>
                  <a:lnTo>
                    <a:pt x="615" y="1158"/>
                  </a:lnTo>
                  <a:close/>
                  <a:moveTo>
                    <a:pt x="615" y="1360"/>
                  </a:moveTo>
                  <a:lnTo>
                    <a:pt x="770" y="1360"/>
                  </a:lnTo>
                  <a:lnTo>
                    <a:pt x="770" y="1325"/>
                  </a:lnTo>
                  <a:lnTo>
                    <a:pt x="615" y="1325"/>
                  </a:lnTo>
                  <a:lnTo>
                    <a:pt x="615" y="1360"/>
                  </a:lnTo>
                  <a:close/>
                  <a:moveTo>
                    <a:pt x="615" y="1568"/>
                  </a:moveTo>
                  <a:lnTo>
                    <a:pt x="770" y="1568"/>
                  </a:lnTo>
                  <a:lnTo>
                    <a:pt x="770" y="1532"/>
                  </a:lnTo>
                  <a:lnTo>
                    <a:pt x="615" y="1532"/>
                  </a:lnTo>
                  <a:lnTo>
                    <a:pt x="615" y="1568"/>
                  </a:lnTo>
                  <a:close/>
                </a:path>
              </a:pathLst>
            </a:custGeom>
            <a:noFill/>
            <a:ln w="1440" cmpd="sng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" name="Freeform 1587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0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0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1 w 1293"/>
                <a:gd name="T13" fmla="*/ 0 h 81"/>
                <a:gd name="T14" fmla="*/ 1 w 1293"/>
                <a:gd name="T15" fmla="*/ 0 h 81"/>
                <a:gd name="T16" fmla="*/ 0 w 1293"/>
                <a:gd name="T17" fmla="*/ 0 h 81"/>
                <a:gd name="T18" fmla="*/ 0 w 1293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3"/>
                <a:gd name="T31" fmla="*/ 0 h 81"/>
                <a:gd name="T32" fmla="*/ 1293 w 1293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3" h="81">
                  <a:moveTo>
                    <a:pt x="0" y="80"/>
                  </a:moveTo>
                  <a:lnTo>
                    <a:pt x="1292" y="80"/>
                  </a:lnTo>
                  <a:lnTo>
                    <a:pt x="129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0" y="76"/>
                  </a:moveTo>
                  <a:lnTo>
                    <a:pt x="1279" y="76"/>
                  </a:lnTo>
                  <a:lnTo>
                    <a:pt x="1279" y="0"/>
                  </a:lnTo>
                  <a:lnTo>
                    <a:pt x="10" y="0"/>
                  </a:lnTo>
                  <a:lnTo>
                    <a:pt x="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" name="Freeform 1588"/>
            <p:cNvSpPr>
              <a:spLocks/>
            </p:cNvSpPr>
            <p:nvPr/>
          </p:nvSpPr>
          <p:spPr bwMode="auto">
            <a:xfrm>
              <a:off x="2" y="433"/>
              <a:ext cx="287" cy="17"/>
            </a:xfrm>
            <a:custGeom>
              <a:avLst/>
              <a:gdLst>
                <a:gd name="T0" fmla="*/ 0 w 1271"/>
                <a:gd name="T1" fmla="*/ 0 h 81"/>
                <a:gd name="T2" fmla="*/ 1 w 1271"/>
                <a:gd name="T3" fmla="*/ 0 h 81"/>
                <a:gd name="T4" fmla="*/ 1 w 1271"/>
                <a:gd name="T5" fmla="*/ 0 h 81"/>
                <a:gd name="T6" fmla="*/ 0 w 1271"/>
                <a:gd name="T7" fmla="*/ 0 h 81"/>
                <a:gd name="T8" fmla="*/ 0 w 1271"/>
                <a:gd name="T9" fmla="*/ 0 h 81"/>
                <a:gd name="T10" fmla="*/ 0 w 1271"/>
                <a:gd name="T11" fmla="*/ 0 h 81"/>
                <a:gd name="T12" fmla="*/ 1 w 1271"/>
                <a:gd name="T13" fmla="*/ 0 h 81"/>
                <a:gd name="T14" fmla="*/ 1 w 1271"/>
                <a:gd name="T15" fmla="*/ 0 h 81"/>
                <a:gd name="T16" fmla="*/ 0 w 1271"/>
                <a:gd name="T17" fmla="*/ 0 h 81"/>
                <a:gd name="T18" fmla="*/ 0 w 127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1"/>
                <a:gd name="T31" fmla="*/ 0 h 81"/>
                <a:gd name="T32" fmla="*/ 1271 w 1271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1" h="81">
                  <a:moveTo>
                    <a:pt x="0" y="80"/>
                  </a:moveTo>
                  <a:lnTo>
                    <a:pt x="1270" y="8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80"/>
                  </a:moveTo>
                  <a:lnTo>
                    <a:pt x="1258" y="80"/>
                  </a:lnTo>
                  <a:lnTo>
                    <a:pt x="1258" y="0"/>
                  </a:lnTo>
                  <a:lnTo>
                    <a:pt x="12" y="0"/>
                  </a:lnTo>
                  <a:lnTo>
                    <a:pt x="12" y="8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" name="Freeform 1589"/>
            <p:cNvSpPr>
              <a:spLocks/>
            </p:cNvSpPr>
            <p:nvPr/>
          </p:nvSpPr>
          <p:spPr bwMode="auto">
            <a:xfrm>
              <a:off x="5" y="433"/>
              <a:ext cx="282" cy="17"/>
            </a:xfrm>
            <a:custGeom>
              <a:avLst/>
              <a:gdLst>
                <a:gd name="T0" fmla="*/ 0 w 1246"/>
                <a:gd name="T1" fmla="*/ 0 h 81"/>
                <a:gd name="T2" fmla="*/ 1 w 1246"/>
                <a:gd name="T3" fmla="*/ 0 h 81"/>
                <a:gd name="T4" fmla="*/ 1 w 1246"/>
                <a:gd name="T5" fmla="*/ 0 h 81"/>
                <a:gd name="T6" fmla="*/ 0 w 1246"/>
                <a:gd name="T7" fmla="*/ 0 h 81"/>
                <a:gd name="T8" fmla="*/ 0 w 1246"/>
                <a:gd name="T9" fmla="*/ 0 h 81"/>
                <a:gd name="T10" fmla="*/ 0 w 1246"/>
                <a:gd name="T11" fmla="*/ 0 h 81"/>
                <a:gd name="T12" fmla="*/ 1 w 1246"/>
                <a:gd name="T13" fmla="*/ 0 h 81"/>
                <a:gd name="T14" fmla="*/ 1 w 1246"/>
                <a:gd name="T15" fmla="*/ 0 h 81"/>
                <a:gd name="T16" fmla="*/ 0 w 1246"/>
                <a:gd name="T17" fmla="*/ 0 h 81"/>
                <a:gd name="T18" fmla="*/ 0 w 1246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6"/>
                <a:gd name="T31" fmla="*/ 0 h 81"/>
                <a:gd name="T32" fmla="*/ 1246 w 1246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6" h="81">
                  <a:moveTo>
                    <a:pt x="0" y="80"/>
                  </a:moveTo>
                  <a:lnTo>
                    <a:pt x="1245" y="80"/>
                  </a:lnTo>
                  <a:lnTo>
                    <a:pt x="1245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32" y="80"/>
                  </a:lnTo>
                  <a:lnTo>
                    <a:pt x="1232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" name="Freeform 1590"/>
            <p:cNvSpPr>
              <a:spLocks/>
            </p:cNvSpPr>
            <p:nvPr/>
          </p:nvSpPr>
          <p:spPr bwMode="auto">
            <a:xfrm>
              <a:off x="8" y="433"/>
              <a:ext cx="276" cy="17"/>
            </a:xfrm>
            <a:custGeom>
              <a:avLst/>
              <a:gdLst>
                <a:gd name="T0" fmla="*/ 0 w 1220"/>
                <a:gd name="T1" fmla="*/ 0 h 81"/>
                <a:gd name="T2" fmla="*/ 1 w 1220"/>
                <a:gd name="T3" fmla="*/ 0 h 81"/>
                <a:gd name="T4" fmla="*/ 1 w 1220"/>
                <a:gd name="T5" fmla="*/ 0 h 81"/>
                <a:gd name="T6" fmla="*/ 0 w 1220"/>
                <a:gd name="T7" fmla="*/ 0 h 81"/>
                <a:gd name="T8" fmla="*/ 0 w 1220"/>
                <a:gd name="T9" fmla="*/ 0 h 81"/>
                <a:gd name="T10" fmla="*/ 0 w 1220"/>
                <a:gd name="T11" fmla="*/ 0 h 81"/>
                <a:gd name="T12" fmla="*/ 1 w 1220"/>
                <a:gd name="T13" fmla="*/ 0 h 81"/>
                <a:gd name="T14" fmla="*/ 1 w 1220"/>
                <a:gd name="T15" fmla="*/ 0 h 81"/>
                <a:gd name="T16" fmla="*/ 0 w 1220"/>
                <a:gd name="T17" fmla="*/ 0 h 81"/>
                <a:gd name="T18" fmla="*/ 0 w 1220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0"/>
                <a:gd name="T31" fmla="*/ 0 h 81"/>
                <a:gd name="T32" fmla="*/ 1220 w 1220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0" h="81">
                  <a:moveTo>
                    <a:pt x="0" y="80"/>
                  </a:moveTo>
                  <a:lnTo>
                    <a:pt x="1219" y="80"/>
                  </a:lnTo>
                  <a:lnTo>
                    <a:pt x="1219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06" y="80"/>
                  </a:lnTo>
                  <a:lnTo>
                    <a:pt x="1206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4" name="Freeform 1591"/>
            <p:cNvSpPr>
              <a:spLocks/>
            </p:cNvSpPr>
            <p:nvPr/>
          </p:nvSpPr>
          <p:spPr bwMode="auto">
            <a:xfrm>
              <a:off x="11" y="433"/>
              <a:ext cx="270" cy="17"/>
            </a:xfrm>
            <a:custGeom>
              <a:avLst/>
              <a:gdLst>
                <a:gd name="T0" fmla="*/ 0 w 1194"/>
                <a:gd name="T1" fmla="*/ 0 h 81"/>
                <a:gd name="T2" fmla="*/ 1 w 1194"/>
                <a:gd name="T3" fmla="*/ 0 h 81"/>
                <a:gd name="T4" fmla="*/ 1 w 1194"/>
                <a:gd name="T5" fmla="*/ 0 h 81"/>
                <a:gd name="T6" fmla="*/ 0 w 1194"/>
                <a:gd name="T7" fmla="*/ 0 h 81"/>
                <a:gd name="T8" fmla="*/ 0 w 1194"/>
                <a:gd name="T9" fmla="*/ 0 h 81"/>
                <a:gd name="T10" fmla="*/ 0 w 1194"/>
                <a:gd name="T11" fmla="*/ 0 h 81"/>
                <a:gd name="T12" fmla="*/ 1 w 1194"/>
                <a:gd name="T13" fmla="*/ 0 h 81"/>
                <a:gd name="T14" fmla="*/ 1 w 1194"/>
                <a:gd name="T15" fmla="*/ 0 h 81"/>
                <a:gd name="T16" fmla="*/ 0 w 1194"/>
                <a:gd name="T17" fmla="*/ 0 h 81"/>
                <a:gd name="T18" fmla="*/ 0 w 1194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4"/>
                <a:gd name="T31" fmla="*/ 0 h 81"/>
                <a:gd name="T32" fmla="*/ 1194 w 1194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4" h="81">
                  <a:moveTo>
                    <a:pt x="0" y="80"/>
                  </a:moveTo>
                  <a:lnTo>
                    <a:pt x="1193" y="8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77"/>
                  </a:moveTo>
                  <a:lnTo>
                    <a:pt x="1180" y="77"/>
                  </a:lnTo>
                  <a:lnTo>
                    <a:pt x="1180" y="2"/>
                  </a:lnTo>
                  <a:lnTo>
                    <a:pt x="12" y="2"/>
                  </a:lnTo>
                  <a:lnTo>
                    <a:pt x="12" y="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5" name="Freeform 1592"/>
            <p:cNvSpPr>
              <a:spLocks/>
            </p:cNvSpPr>
            <p:nvPr/>
          </p:nvSpPr>
          <p:spPr bwMode="auto">
            <a:xfrm>
              <a:off x="14" y="434"/>
              <a:ext cx="264" cy="15"/>
            </a:xfrm>
            <a:custGeom>
              <a:avLst/>
              <a:gdLst>
                <a:gd name="T0" fmla="*/ 0 w 1169"/>
                <a:gd name="T1" fmla="*/ 0 h 70"/>
                <a:gd name="T2" fmla="*/ 1 w 1169"/>
                <a:gd name="T3" fmla="*/ 0 h 70"/>
                <a:gd name="T4" fmla="*/ 1 w 1169"/>
                <a:gd name="T5" fmla="*/ 0 h 70"/>
                <a:gd name="T6" fmla="*/ 0 w 1169"/>
                <a:gd name="T7" fmla="*/ 0 h 70"/>
                <a:gd name="T8" fmla="*/ 0 w 1169"/>
                <a:gd name="T9" fmla="*/ 0 h 70"/>
                <a:gd name="T10" fmla="*/ 0 w 1169"/>
                <a:gd name="T11" fmla="*/ 0 h 70"/>
                <a:gd name="T12" fmla="*/ 1 w 1169"/>
                <a:gd name="T13" fmla="*/ 0 h 70"/>
                <a:gd name="T14" fmla="*/ 1 w 1169"/>
                <a:gd name="T15" fmla="*/ 0 h 70"/>
                <a:gd name="T16" fmla="*/ 0 w 1169"/>
                <a:gd name="T17" fmla="*/ 0 h 70"/>
                <a:gd name="T18" fmla="*/ 0 w 1169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9"/>
                <a:gd name="T31" fmla="*/ 0 h 70"/>
                <a:gd name="T32" fmla="*/ 1169 w 1169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9" h="70">
                  <a:moveTo>
                    <a:pt x="0" y="69"/>
                  </a:moveTo>
                  <a:lnTo>
                    <a:pt x="1168" y="69"/>
                  </a:lnTo>
                  <a:lnTo>
                    <a:pt x="1168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3" y="69"/>
                  </a:moveTo>
                  <a:lnTo>
                    <a:pt x="1154" y="69"/>
                  </a:lnTo>
                  <a:lnTo>
                    <a:pt x="1154" y="0"/>
                  </a:lnTo>
                  <a:lnTo>
                    <a:pt x="13" y="0"/>
                  </a:lnTo>
                  <a:lnTo>
                    <a:pt x="13" y="69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6" name="Freeform 1593"/>
            <p:cNvSpPr>
              <a:spLocks/>
            </p:cNvSpPr>
            <p:nvPr/>
          </p:nvSpPr>
          <p:spPr bwMode="auto">
            <a:xfrm>
              <a:off x="17" y="434"/>
              <a:ext cx="258" cy="15"/>
            </a:xfrm>
            <a:custGeom>
              <a:avLst/>
              <a:gdLst>
                <a:gd name="T0" fmla="*/ 0 w 1142"/>
                <a:gd name="T1" fmla="*/ 0 h 70"/>
                <a:gd name="T2" fmla="*/ 1 w 1142"/>
                <a:gd name="T3" fmla="*/ 0 h 70"/>
                <a:gd name="T4" fmla="*/ 1 w 1142"/>
                <a:gd name="T5" fmla="*/ 0 h 70"/>
                <a:gd name="T6" fmla="*/ 0 w 1142"/>
                <a:gd name="T7" fmla="*/ 0 h 70"/>
                <a:gd name="T8" fmla="*/ 0 w 1142"/>
                <a:gd name="T9" fmla="*/ 0 h 70"/>
                <a:gd name="T10" fmla="*/ 0 w 1142"/>
                <a:gd name="T11" fmla="*/ 0 h 70"/>
                <a:gd name="T12" fmla="*/ 1 w 1142"/>
                <a:gd name="T13" fmla="*/ 0 h 70"/>
                <a:gd name="T14" fmla="*/ 1 w 1142"/>
                <a:gd name="T15" fmla="*/ 0 h 70"/>
                <a:gd name="T16" fmla="*/ 0 w 1142"/>
                <a:gd name="T17" fmla="*/ 0 h 70"/>
                <a:gd name="T18" fmla="*/ 0 w 1142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2"/>
                <a:gd name="T31" fmla="*/ 0 h 70"/>
                <a:gd name="T32" fmla="*/ 1142 w 1142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2" h="70">
                  <a:moveTo>
                    <a:pt x="0" y="69"/>
                  </a:moveTo>
                  <a:lnTo>
                    <a:pt x="1141" y="69"/>
                  </a:lnTo>
                  <a:lnTo>
                    <a:pt x="1141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9"/>
                  </a:moveTo>
                  <a:lnTo>
                    <a:pt x="1129" y="69"/>
                  </a:lnTo>
                  <a:lnTo>
                    <a:pt x="1129" y="0"/>
                  </a:lnTo>
                  <a:lnTo>
                    <a:pt x="12" y="0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7" name="Freeform 1594"/>
            <p:cNvSpPr>
              <a:spLocks/>
            </p:cNvSpPr>
            <p:nvPr/>
          </p:nvSpPr>
          <p:spPr bwMode="auto">
            <a:xfrm>
              <a:off x="19" y="434"/>
              <a:ext cx="253" cy="15"/>
            </a:xfrm>
            <a:custGeom>
              <a:avLst/>
              <a:gdLst>
                <a:gd name="T0" fmla="*/ 0 w 1118"/>
                <a:gd name="T1" fmla="*/ 0 h 70"/>
                <a:gd name="T2" fmla="*/ 1 w 1118"/>
                <a:gd name="T3" fmla="*/ 0 h 70"/>
                <a:gd name="T4" fmla="*/ 1 w 1118"/>
                <a:gd name="T5" fmla="*/ 0 h 70"/>
                <a:gd name="T6" fmla="*/ 0 w 1118"/>
                <a:gd name="T7" fmla="*/ 0 h 70"/>
                <a:gd name="T8" fmla="*/ 0 w 1118"/>
                <a:gd name="T9" fmla="*/ 0 h 70"/>
                <a:gd name="T10" fmla="*/ 0 w 1118"/>
                <a:gd name="T11" fmla="*/ 0 h 70"/>
                <a:gd name="T12" fmla="*/ 1 w 1118"/>
                <a:gd name="T13" fmla="*/ 0 h 70"/>
                <a:gd name="T14" fmla="*/ 1 w 1118"/>
                <a:gd name="T15" fmla="*/ 0 h 70"/>
                <a:gd name="T16" fmla="*/ 0 w 1118"/>
                <a:gd name="T17" fmla="*/ 0 h 70"/>
                <a:gd name="T18" fmla="*/ 0 w 111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8"/>
                <a:gd name="T31" fmla="*/ 0 h 70"/>
                <a:gd name="T32" fmla="*/ 1118 w 111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8" h="70">
                  <a:moveTo>
                    <a:pt x="0" y="69"/>
                  </a:moveTo>
                  <a:lnTo>
                    <a:pt x="1117" y="69"/>
                  </a:lnTo>
                  <a:lnTo>
                    <a:pt x="111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5" y="69"/>
                  </a:moveTo>
                  <a:lnTo>
                    <a:pt x="1101" y="69"/>
                  </a:lnTo>
                  <a:lnTo>
                    <a:pt x="1101" y="0"/>
                  </a:lnTo>
                  <a:lnTo>
                    <a:pt x="15" y="0"/>
                  </a:lnTo>
                  <a:lnTo>
                    <a:pt x="15" y="6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8" name="Freeform 1595"/>
            <p:cNvSpPr>
              <a:spLocks/>
            </p:cNvSpPr>
            <p:nvPr/>
          </p:nvSpPr>
          <p:spPr bwMode="auto">
            <a:xfrm>
              <a:off x="23" y="434"/>
              <a:ext cx="245" cy="15"/>
            </a:xfrm>
            <a:custGeom>
              <a:avLst/>
              <a:gdLst>
                <a:gd name="T0" fmla="*/ 0 w 1083"/>
                <a:gd name="T1" fmla="*/ 0 h 70"/>
                <a:gd name="T2" fmla="*/ 1 w 1083"/>
                <a:gd name="T3" fmla="*/ 0 h 70"/>
                <a:gd name="T4" fmla="*/ 1 w 1083"/>
                <a:gd name="T5" fmla="*/ 0 h 70"/>
                <a:gd name="T6" fmla="*/ 0 w 1083"/>
                <a:gd name="T7" fmla="*/ 0 h 70"/>
                <a:gd name="T8" fmla="*/ 0 w 1083"/>
                <a:gd name="T9" fmla="*/ 0 h 70"/>
                <a:gd name="T10" fmla="*/ 0 w 1083"/>
                <a:gd name="T11" fmla="*/ 0 h 70"/>
                <a:gd name="T12" fmla="*/ 1 w 1083"/>
                <a:gd name="T13" fmla="*/ 0 h 70"/>
                <a:gd name="T14" fmla="*/ 1 w 1083"/>
                <a:gd name="T15" fmla="*/ 0 h 70"/>
                <a:gd name="T16" fmla="*/ 0 w 1083"/>
                <a:gd name="T17" fmla="*/ 0 h 70"/>
                <a:gd name="T18" fmla="*/ 0 w 1083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70"/>
                <a:gd name="T32" fmla="*/ 1083 w 1083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70">
                  <a:moveTo>
                    <a:pt x="0" y="69"/>
                  </a:moveTo>
                  <a:lnTo>
                    <a:pt x="1082" y="69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1" y="69"/>
                  </a:moveTo>
                  <a:lnTo>
                    <a:pt x="1070" y="69"/>
                  </a:lnTo>
                  <a:lnTo>
                    <a:pt x="1070" y="0"/>
                  </a:lnTo>
                  <a:lnTo>
                    <a:pt x="11" y="0"/>
                  </a:lnTo>
                  <a:lnTo>
                    <a:pt x="11" y="6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9" name="Freeform 1596"/>
            <p:cNvSpPr>
              <a:spLocks/>
            </p:cNvSpPr>
            <p:nvPr/>
          </p:nvSpPr>
          <p:spPr bwMode="auto">
            <a:xfrm>
              <a:off x="26" y="434"/>
              <a:ext cx="239" cy="15"/>
            </a:xfrm>
            <a:custGeom>
              <a:avLst/>
              <a:gdLst>
                <a:gd name="T0" fmla="*/ 0 w 1058"/>
                <a:gd name="T1" fmla="*/ 0 h 70"/>
                <a:gd name="T2" fmla="*/ 1 w 1058"/>
                <a:gd name="T3" fmla="*/ 0 h 70"/>
                <a:gd name="T4" fmla="*/ 1 w 1058"/>
                <a:gd name="T5" fmla="*/ 0 h 70"/>
                <a:gd name="T6" fmla="*/ 0 w 1058"/>
                <a:gd name="T7" fmla="*/ 0 h 70"/>
                <a:gd name="T8" fmla="*/ 0 w 1058"/>
                <a:gd name="T9" fmla="*/ 0 h 70"/>
                <a:gd name="T10" fmla="*/ 0 w 1058"/>
                <a:gd name="T11" fmla="*/ 0 h 70"/>
                <a:gd name="T12" fmla="*/ 1 w 1058"/>
                <a:gd name="T13" fmla="*/ 0 h 70"/>
                <a:gd name="T14" fmla="*/ 1 w 1058"/>
                <a:gd name="T15" fmla="*/ 0 h 70"/>
                <a:gd name="T16" fmla="*/ 0 w 1058"/>
                <a:gd name="T17" fmla="*/ 0 h 70"/>
                <a:gd name="T18" fmla="*/ 0 w 105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8"/>
                <a:gd name="T31" fmla="*/ 0 h 70"/>
                <a:gd name="T32" fmla="*/ 1058 w 105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8" h="70">
                  <a:moveTo>
                    <a:pt x="0" y="69"/>
                  </a:moveTo>
                  <a:lnTo>
                    <a:pt x="1057" y="69"/>
                  </a:lnTo>
                  <a:lnTo>
                    <a:pt x="105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4"/>
                  </a:moveTo>
                  <a:lnTo>
                    <a:pt x="1044" y="64"/>
                  </a:lnTo>
                  <a:lnTo>
                    <a:pt x="1044" y="4"/>
                  </a:lnTo>
                  <a:lnTo>
                    <a:pt x="12" y="4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0" name="Freeform 1597"/>
            <p:cNvSpPr>
              <a:spLocks/>
            </p:cNvSpPr>
            <p:nvPr/>
          </p:nvSpPr>
          <p:spPr bwMode="auto">
            <a:xfrm>
              <a:off x="29" y="434"/>
              <a:ext cx="233" cy="14"/>
            </a:xfrm>
            <a:custGeom>
              <a:avLst/>
              <a:gdLst>
                <a:gd name="T0" fmla="*/ 0 w 1032"/>
                <a:gd name="T1" fmla="*/ 0 h 65"/>
                <a:gd name="T2" fmla="*/ 1 w 1032"/>
                <a:gd name="T3" fmla="*/ 0 h 65"/>
                <a:gd name="T4" fmla="*/ 1 w 1032"/>
                <a:gd name="T5" fmla="*/ 0 h 65"/>
                <a:gd name="T6" fmla="*/ 0 w 1032"/>
                <a:gd name="T7" fmla="*/ 0 h 65"/>
                <a:gd name="T8" fmla="*/ 0 w 1032"/>
                <a:gd name="T9" fmla="*/ 0 h 65"/>
                <a:gd name="T10" fmla="*/ 0 w 1032"/>
                <a:gd name="T11" fmla="*/ 0 h 65"/>
                <a:gd name="T12" fmla="*/ 1 w 1032"/>
                <a:gd name="T13" fmla="*/ 0 h 65"/>
                <a:gd name="T14" fmla="*/ 1 w 1032"/>
                <a:gd name="T15" fmla="*/ 0 h 65"/>
                <a:gd name="T16" fmla="*/ 0 w 1032"/>
                <a:gd name="T17" fmla="*/ 0 h 65"/>
                <a:gd name="T18" fmla="*/ 0 w 103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2"/>
                <a:gd name="T31" fmla="*/ 0 h 65"/>
                <a:gd name="T32" fmla="*/ 1032 w 1032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2" h="65">
                  <a:moveTo>
                    <a:pt x="0" y="64"/>
                  </a:moveTo>
                  <a:lnTo>
                    <a:pt x="1031" y="64"/>
                  </a:lnTo>
                  <a:lnTo>
                    <a:pt x="1031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7" y="64"/>
                  </a:moveTo>
                  <a:lnTo>
                    <a:pt x="1015" y="64"/>
                  </a:lnTo>
                  <a:lnTo>
                    <a:pt x="1015" y="0"/>
                  </a:lnTo>
                  <a:lnTo>
                    <a:pt x="17" y="0"/>
                  </a:lnTo>
                  <a:lnTo>
                    <a:pt x="17" y="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" name="Freeform 1598"/>
            <p:cNvSpPr>
              <a:spLocks/>
            </p:cNvSpPr>
            <p:nvPr/>
          </p:nvSpPr>
          <p:spPr bwMode="auto">
            <a:xfrm>
              <a:off x="32" y="434"/>
              <a:ext cx="227" cy="14"/>
            </a:xfrm>
            <a:custGeom>
              <a:avLst/>
              <a:gdLst>
                <a:gd name="T0" fmla="*/ 0 w 1006"/>
                <a:gd name="T1" fmla="*/ 0 h 65"/>
                <a:gd name="T2" fmla="*/ 1 w 1006"/>
                <a:gd name="T3" fmla="*/ 0 h 65"/>
                <a:gd name="T4" fmla="*/ 1 w 1006"/>
                <a:gd name="T5" fmla="*/ 0 h 65"/>
                <a:gd name="T6" fmla="*/ 0 w 1006"/>
                <a:gd name="T7" fmla="*/ 0 h 65"/>
                <a:gd name="T8" fmla="*/ 0 w 1006"/>
                <a:gd name="T9" fmla="*/ 0 h 65"/>
                <a:gd name="T10" fmla="*/ 0 w 1006"/>
                <a:gd name="T11" fmla="*/ 0 h 65"/>
                <a:gd name="T12" fmla="*/ 1 w 1006"/>
                <a:gd name="T13" fmla="*/ 0 h 65"/>
                <a:gd name="T14" fmla="*/ 1 w 1006"/>
                <a:gd name="T15" fmla="*/ 0 h 65"/>
                <a:gd name="T16" fmla="*/ 0 w 1006"/>
                <a:gd name="T17" fmla="*/ 0 h 65"/>
                <a:gd name="T18" fmla="*/ 0 w 1006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6"/>
                <a:gd name="T31" fmla="*/ 0 h 65"/>
                <a:gd name="T32" fmla="*/ 1006 w 1006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6" h="65">
                  <a:moveTo>
                    <a:pt x="0" y="64"/>
                  </a:moveTo>
                  <a:lnTo>
                    <a:pt x="1005" y="64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2" y="64"/>
                  </a:moveTo>
                  <a:lnTo>
                    <a:pt x="991" y="64"/>
                  </a:lnTo>
                  <a:lnTo>
                    <a:pt x="991" y="0"/>
                  </a:lnTo>
                  <a:lnTo>
                    <a:pt x="12" y="0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" name="Freeform 1599"/>
            <p:cNvSpPr>
              <a:spLocks/>
            </p:cNvSpPr>
            <p:nvPr/>
          </p:nvSpPr>
          <p:spPr bwMode="auto">
            <a:xfrm>
              <a:off x="35" y="434"/>
              <a:ext cx="221" cy="14"/>
            </a:xfrm>
            <a:custGeom>
              <a:avLst/>
              <a:gdLst>
                <a:gd name="T0" fmla="*/ 0 w 981"/>
                <a:gd name="T1" fmla="*/ 0 h 65"/>
                <a:gd name="T2" fmla="*/ 0 w 981"/>
                <a:gd name="T3" fmla="*/ 0 h 65"/>
                <a:gd name="T4" fmla="*/ 0 w 981"/>
                <a:gd name="T5" fmla="*/ 0 h 65"/>
                <a:gd name="T6" fmla="*/ 0 w 981"/>
                <a:gd name="T7" fmla="*/ 0 h 65"/>
                <a:gd name="T8" fmla="*/ 0 w 981"/>
                <a:gd name="T9" fmla="*/ 0 h 65"/>
                <a:gd name="T10" fmla="*/ 0 w 981"/>
                <a:gd name="T11" fmla="*/ 0 h 65"/>
                <a:gd name="T12" fmla="*/ 0 w 981"/>
                <a:gd name="T13" fmla="*/ 0 h 65"/>
                <a:gd name="T14" fmla="*/ 0 w 981"/>
                <a:gd name="T15" fmla="*/ 0 h 65"/>
                <a:gd name="T16" fmla="*/ 0 w 981"/>
                <a:gd name="T17" fmla="*/ 0 h 65"/>
                <a:gd name="T18" fmla="*/ 0 w 98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1"/>
                <a:gd name="T31" fmla="*/ 0 h 65"/>
                <a:gd name="T32" fmla="*/ 981 w 981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1" h="65">
                  <a:moveTo>
                    <a:pt x="0" y="64"/>
                  </a:moveTo>
                  <a:lnTo>
                    <a:pt x="980" y="64"/>
                  </a:lnTo>
                  <a:lnTo>
                    <a:pt x="980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5" y="62"/>
                  </a:moveTo>
                  <a:lnTo>
                    <a:pt x="964" y="62"/>
                  </a:lnTo>
                  <a:lnTo>
                    <a:pt x="964" y="2"/>
                  </a:lnTo>
                  <a:lnTo>
                    <a:pt x="15" y="2"/>
                  </a:lnTo>
                  <a:lnTo>
                    <a:pt x="15" y="62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3" name="Freeform 1600"/>
            <p:cNvSpPr>
              <a:spLocks/>
            </p:cNvSpPr>
            <p:nvPr/>
          </p:nvSpPr>
          <p:spPr bwMode="auto">
            <a:xfrm>
              <a:off x="39" y="435"/>
              <a:ext cx="214" cy="12"/>
            </a:xfrm>
            <a:custGeom>
              <a:avLst/>
              <a:gdLst>
                <a:gd name="T0" fmla="*/ 0 w 946"/>
                <a:gd name="T1" fmla="*/ 0 h 57"/>
                <a:gd name="T2" fmla="*/ 0 w 946"/>
                <a:gd name="T3" fmla="*/ 0 h 57"/>
                <a:gd name="T4" fmla="*/ 0 w 946"/>
                <a:gd name="T5" fmla="*/ 0 h 57"/>
                <a:gd name="T6" fmla="*/ 0 w 946"/>
                <a:gd name="T7" fmla="*/ 0 h 57"/>
                <a:gd name="T8" fmla="*/ 0 w 946"/>
                <a:gd name="T9" fmla="*/ 0 h 57"/>
                <a:gd name="T10" fmla="*/ 0 w 946"/>
                <a:gd name="T11" fmla="*/ 0 h 57"/>
                <a:gd name="T12" fmla="*/ 0 w 946"/>
                <a:gd name="T13" fmla="*/ 0 h 57"/>
                <a:gd name="T14" fmla="*/ 0 w 946"/>
                <a:gd name="T15" fmla="*/ 0 h 57"/>
                <a:gd name="T16" fmla="*/ 0 w 946"/>
                <a:gd name="T17" fmla="*/ 0 h 57"/>
                <a:gd name="T18" fmla="*/ 0 w 946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6"/>
                <a:gd name="T31" fmla="*/ 0 h 57"/>
                <a:gd name="T32" fmla="*/ 946 w 946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6" h="57">
                  <a:moveTo>
                    <a:pt x="0" y="56"/>
                  </a:moveTo>
                  <a:lnTo>
                    <a:pt x="945" y="56"/>
                  </a:lnTo>
                  <a:lnTo>
                    <a:pt x="945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6" y="56"/>
                  </a:moveTo>
                  <a:lnTo>
                    <a:pt x="928" y="56"/>
                  </a:lnTo>
                  <a:lnTo>
                    <a:pt x="928" y="0"/>
                  </a:lnTo>
                  <a:lnTo>
                    <a:pt x="16" y="0"/>
                  </a:lnTo>
                  <a:lnTo>
                    <a:pt x="16" y="56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" name="Freeform 1601"/>
            <p:cNvSpPr>
              <a:spLocks/>
            </p:cNvSpPr>
            <p:nvPr/>
          </p:nvSpPr>
          <p:spPr bwMode="auto">
            <a:xfrm>
              <a:off x="43" y="435"/>
              <a:ext cx="206" cy="12"/>
            </a:xfrm>
            <a:custGeom>
              <a:avLst/>
              <a:gdLst>
                <a:gd name="T0" fmla="*/ 0 w 912"/>
                <a:gd name="T1" fmla="*/ 0 h 57"/>
                <a:gd name="T2" fmla="*/ 0 w 912"/>
                <a:gd name="T3" fmla="*/ 0 h 57"/>
                <a:gd name="T4" fmla="*/ 0 w 912"/>
                <a:gd name="T5" fmla="*/ 0 h 57"/>
                <a:gd name="T6" fmla="*/ 0 w 912"/>
                <a:gd name="T7" fmla="*/ 0 h 57"/>
                <a:gd name="T8" fmla="*/ 0 w 912"/>
                <a:gd name="T9" fmla="*/ 0 h 57"/>
                <a:gd name="T10" fmla="*/ 0 w 912"/>
                <a:gd name="T11" fmla="*/ 0 h 57"/>
                <a:gd name="T12" fmla="*/ 0 w 912"/>
                <a:gd name="T13" fmla="*/ 0 h 57"/>
                <a:gd name="T14" fmla="*/ 0 w 912"/>
                <a:gd name="T15" fmla="*/ 0 h 57"/>
                <a:gd name="T16" fmla="*/ 0 w 912"/>
                <a:gd name="T17" fmla="*/ 0 h 57"/>
                <a:gd name="T18" fmla="*/ 0 w 91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2"/>
                <a:gd name="T31" fmla="*/ 0 h 57"/>
                <a:gd name="T32" fmla="*/ 912 w 912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2" h="57">
                  <a:moveTo>
                    <a:pt x="0" y="56"/>
                  </a:moveTo>
                  <a:lnTo>
                    <a:pt x="911" y="56"/>
                  </a:lnTo>
                  <a:lnTo>
                    <a:pt x="911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6"/>
                  </a:moveTo>
                  <a:lnTo>
                    <a:pt x="892" y="56"/>
                  </a:lnTo>
                  <a:lnTo>
                    <a:pt x="892" y="0"/>
                  </a:lnTo>
                  <a:lnTo>
                    <a:pt x="20" y="0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5" name="Freeform 1602"/>
            <p:cNvSpPr>
              <a:spLocks/>
            </p:cNvSpPr>
            <p:nvPr/>
          </p:nvSpPr>
          <p:spPr bwMode="auto">
            <a:xfrm>
              <a:off x="47" y="435"/>
              <a:ext cx="197" cy="12"/>
            </a:xfrm>
            <a:custGeom>
              <a:avLst/>
              <a:gdLst>
                <a:gd name="T0" fmla="*/ 0 w 873"/>
                <a:gd name="T1" fmla="*/ 0 h 57"/>
                <a:gd name="T2" fmla="*/ 0 w 873"/>
                <a:gd name="T3" fmla="*/ 0 h 57"/>
                <a:gd name="T4" fmla="*/ 0 w 873"/>
                <a:gd name="T5" fmla="*/ 0 h 57"/>
                <a:gd name="T6" fmla="*/ 0 w 873"/>
                <a:gd name="T7" fmla="*/ 0 h 57"/>
                <a:gd name="T8" fmla="*/ 0 w 873"/>
                <a:gd name="T9" fmla="*/ 0 h 57"/>
                <a:gd name="T10" fmla="*/ 0 w 873"/>
                <a:gd name="T11" fmla="*/ 0 h 57"/>
                <a:gd name="T12" fmla="*/ 0 w 873"/>
                <a:gd name="T13" fmla="*/ 0 h 57"/>
                <a:gd name="T14" fmla="*/ 0 w 873"/>
                <a:gd name="T15" fmla="*/ 0 h 57"/>
                <a:gd name="T16" fmla="*/ 0 w 873"/>
                <a:gd name="T17" fmla="*/ 0 h 57"/>
                <a:gd name="T18" fmla="*/ 0 w 873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57"/>
                <a:gd name="T32" fmla="*/ 873 w 873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57">
                  <a:moveTo>
                    <a:pt x="0" y="56"/>
                  </a:moveTo>
                  <a:lnTo>
                    <a:pt x="872" y="56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4" y="56"/>
                  </a:moveTo>
                  <a:lnTo>
                    <a:pt x="855" y="56"/>
                  </a:lnTo>
                  <a:lnTo>
                    <a:pt x="855" y="0"/>
                  </a:lnTo>
                  <a:lnTo>
                    <a:pt x="14" y="0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6" name="Freeform 1603"/>
            <p:cNvSpPr>
              <a:spLocks/>
            </p:cNvSpPr>
            <p:nvPr/>
          </p:nvSpPr>
          <p:spPr bwMode="auto">
            <a:xfrm>
              <a:off x="50" y="435"/>
              <a:ext cx="190" cy="12"/>
            </a:xfrm>
            <a:custGeom>
              <a:avLst/>
              <a:gdLst>
                <a:gd name="T0" fmla="*/ 0 w 844"/>
                <a:gd name="T1" fmla="*/ 0 h 57"/>
                <a:gd name="T2" fmla="*/ 0 w 844"/>
                <a:gd name="T3" fmla="*/ 0 h 57"/>
                <a:gd name="T4" fmla="*/ 0 w 844"/>
                <a:gd name="T5" fmla="*/ 0 h 57"/>
                <a:gd name="T6" fmla="*/ 0 w 844"/>
                <a:gd name="T7" fmla="*/ 0 h 57"/>
                <a:gd name="T8" fmla="*/ 0 w 844"/>
                <a:gd name="T9" fmla="*/ 0 h 57"/>
                <a:gd name="T10" fmla="*/ 0 w 844"/>
                <a:gd name="T11" fmla="*/ 0 h 57"/>
                <a:gd name="T12" fmla="*/ 0 w 844"/>
                <a:gd name="T13" fmla="*/ 0 h 57"/>
                <a:gd name="T14" fmla="*/ 0 w 844"/>
                <a:gd name="T15" fmla="*/ 0 h 57"/>
                <a:gd name="T16" fmla="*/ 0 w 844"/>
                <a:gd name="T17" fmla="*/ 0 h 57"/>
                <a:gd name="T18" fmla="*/ 0 w 844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4"/>
                <a:gd name="T31" fmla="*/ 0 h 57"/>
                <a:gd name="T32" fmla="*/ 844 w 844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4" h="57">
                  <a:moveTo>
                    <a:pt x="0" y="56"/>
                  </a:moveTo>
                  <a:lnTo>
                    <a:pt x="843" y="56"/>
                  </a:lnTo>
                  <a:lnTo>
                    <a:pt x="843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1"/>
                  </a:moveTo>
                  <a:lnTo>
                    <a:pt x="824" y="51"/>
                  </a:lnTo>
                  <a:lnTo>
                    <a:pt x="824" y="5"/>
                  </a:lnTo>
                  <a:lnTo>
                    <a:pt x="20" y="5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7" name="Freeform 1604"/>
            <p:cNvSpPr>
              <a:spLocks/>
            </p:cNvSpPr>
            <p:nvPr/>
          </p:nvSpPr>
          <p:spPr bwMode="auto">
            <a:xfrm>
              <a:off x="55" y="436"/>
              <a:ext cx="181" cy="11"/>
            </a:xfrm>
            <a:custGeom>
              <a:avLst/>
              <a:gdLst>
                <a:gd name="T0" fmla="*/ 0 w 802"/>
                <a:gd name="T1" fmla="*/ 0 h 51"/>
                <a:gd name="T2" fmla="*/ 0 w 802"/>
                <a:gd name="T3" fmla="*/ 0 h 51"/>
                <a:gd name="T4" fmla="*/ 0 w 802"/>
                <a:gd name="T5" fmla="*/ 0 h 51"/>
                <a:gd name="T6" fmla="*/ 0 w 802"/>
                <a:gd name="T7" fmla="*/ 0 h 51"/>
                <a:gd name="T8" fmla="*/ 0 w 802"/>
                <a:gd name="T9" fmla="*/ 0 h 51"/>
                <a:gd name="T10" fmla="*/ 0 w 802"/>
                <a:gd name="T11" fmla="*/ 0 h 51"/>
                <a:gd name="T12" fmla="*/ 0 w 802"/>
                <a:gd name="T13" fmla="*/ 0 h 51"/>
                <a:gd name="T14" fmla="*/ 0 w 802"/>
                <a:gd name="T15" fmla="*/ 0 h 51"/>
                <a:gd name="T16" fmla="*/ 0 w 802"/>
                <a:gd name="T17" fmla="*/ 0 h 51"/>
                <a:gd name="T18" fmla="*/ 0 w 80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51"/>
                <a:gd name="T32" fmla="*/ 802 w 802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51">
                  <a:moveTo>
                    <a:pt x="0" y="50"/>
                  </a:moveTo>
                  <a:lnTo>
                    <a:pt x="801" y="50"/>
                  </a:lnTo>
                  <a:lnTo>
                    <a:pt x="801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1" y="50"/>
                  </a:moveTo>
                  <a:lnTo>
                    <a:pt x="781" y="50"/>
                  </a:lnTo>
                  <a:lnTo>
                    <a:pt x="781" y="0"/>
                  </a:lnTo>
                  <a:lnTo>
                    <a:pt x="21" y="0"/>
                  </a:lnTo>
                  <a:lnTo>
                    <a:pt x="21" y="50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8" name="Freeform 1605"/>
            <p:cNvSpPr>
              <a:spLocks/>
            </p:cNvSpPr>
            <p:nvPr/>
          </p:nvSpPr>
          <p:spPr bwMode="auto">
            <a:xfrm>
              <a:off x="59" y="436"/>
              <a:ext cx="173" cy="11"/>
            </a:xfrm>
            <a:custGeom>
              <a:avLst/>
              <a:gdLst>
                <a:gd name="T0" fmla="*/ 0 w 766"/>
                <a:gd name="T1" fmla="*/ 0 h 51"/>
                <a:gd name="T2" fmla="*/ 0 w 766"/>
                <a:gd name="T3" fmla="*/ 0 h 51"/>
                <a:gd name="T4" fmla="*/ 0 w 766"/>
                <a:gd name="T5" fmla="*/ 0 h 51"/>
                <a:gd name="T6" fmla="*/ 0 w 766"/>
                <a:gd name="T7" fmla="*/ 0 h 51"/>
                <a:gd name="T8" fmla="*/ 0 w 766"/>
                <a:gd name="T9" fmla="*/ 0 h 51"/>
                <a:gd name="T10" fmla="*/ 0 w 766"/>
                <a:gd name="T11" fmla="*/ 0 h 51"/>
                <a:gd name="T12" fmla="*/ 0 w 766"/>
                <a:gd name="T13" fmla="*/ 0 h 51"/>
                <a:gd name="T14" fmla="*/ 0 w 766"/>
                <a:gd name="T15" fmla="*/ 0 h 51"/>
                <a:gd name="T16" fmla="*/ 0 w 766"/>
                <a:gd name="T17" fmla="*/ 0 h 51"/>
                <a:gd name="T18" fmla="*/ 0 w 766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51"/>
                <a:gd name="T32" fmla="*/ 766 w 766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51">
                  <a:moveTo>
                    <a:pt x="0" y="50"/>
                  </a:moveTo>
                  <a:lnTo>
                    <a:pt x="765" y="50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19" y="50"/>
                  </a:moveTo>
                  <a:lnTo>
                    <a:pt x="746" y="50"/>
                  </a:lnTo>
                  <a:lnTo>
                    <a:pt x="746" y="0"/>
                  </a:lnTo>
                  <a:lnTo>
                    <a:pt x="19" y="0"/>
                  </a:lnTo>
                  <a:lnTo>
                    <a:pt x="19" y="5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9" name="Freeform 1606"/>
            <p:cNvSpPr>
              <a:spLocks/>
            </p:cNvSpPr>
            <p:nvPr/>
          </p:nvSpPr>
          <p:spPr bwMode="auto">
            <a:xfrm>
              <a:off x="64" y="436"/>
              <a:ext cx="163" cy="11"/>
            </a:xfrm>
            <a:custGeom>
              <a:avLst/>
              <a:gdLst>
                <a:gd name="T0" fmla="*/ 0 w 724"/>
                <a:gd name="T1" fmla="*/ 0 h 51"/>
                <a:gd name="T2" fmla="*/ 0 w 724"/>
                <a:gd name="T3" fmla="*/ 0 h 51"/>
                <a:gd name="T4" fmla="*/ 0 w 724"/>
                <a:gd name="T5" fmla="*/ 0 h 51"/>
                <a:gd name="T6" fmla="*/ 0 w 724"/>
                <a:gd name="T7" fmla="*/ 0 h 51"/>
                <a:gd name="T8" fmla="*/ 0 w 724"/>
                <a:gd name="T9" fmla="*/ 0 h 51"/>
                <a:gd name="T10" fmla="*/ 0 w 724"/>
                <a:gd name="T11" fmla="*/ 0 h 51"/>
                <a:gd name="T12" fmla="*/ 0 w 724"/>
                <a:gd name="T13" fmla="*/ 0 h 51"/>
                <a:gd name="T14" fmla="*/ 0 w 724"/>
                <a:gd name="T15" fmla="*/ 0 h 51"/>
                <a:gd name="T16" fmla="*/ 0 w 724"/>
                <a:gd name="T17" fmla="*/ 0 h 51"/>
                <a:gd name="T18" fmla="*/ 0 w 724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4"/>
                <a:gd name="T31" fmla="*/ 0 h 51"/>
                <a:gd name="T32" fmla="*/ 724 w 724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4" h="51">
                  <a:moveTo>
                    <a:pt x="0" y="50"/>
                  </a:moveTo>
                  <a:lnTo>
                    <a:pt x="723" y="50"/>
                  </a:lnTo>
                  <a:lnTo>
                    <a:pt x="723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6"/>
                  </a:moveTo>
                  <a:lnTo>
                    <a:pt x="702" y="46"/>
                  </a:lnTo>
                  <a:lnTo>
                    <a:pt x="702" y="2"/>
                  </a:lnTo>
                  <a:lnTo>
                    <a:pt x="22" y="2"/>
                  </a:lnTo>
                  <a:lnTo>
                    <a:pt x="22" y="46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0" name="Freeform 1607"/>
            <p:cNvSpPr>
              <a:spLocks/>
            </p:cNvSpPr>
            <p:nvPr/>
          </p:nvSpPr>
          <p:spPr bwMode="auto">
            <a:xfrm>
              <a:off x="69" y="437"/>
              <a:ext cx="153" cy="8"/>
            </a:xfrm>
            <a:custGeom>
              <a:avLst/>
              <a:gdLst>
                <a:gd name="T0" fmla="*/ 0 w 681"/>
                <a:gd name="T1" fmla="*/ 0 h 41"/>
                <a:gd name="T2" fmla="*/ 0 w 681"/>
                <a:gd name="T3" fmla="*/ 0 h 41"/>
                <a:gd name="T4" fmla="*/ 0 w 681"/>
                <a:gd name="T5" fmla="*/ 0 h 41"/>
                <a:gd name="T6" fmla="*/ 0 w 681"/>
                <a:gd name="T7" fmla="*/ 0 h 41"/>
                <a:gd name="T8" fmla="*/ 0 w 681"/>
                <a:gd name="T9" fmla="*/ 0 h 41"/>
                <a:gd name="T10" fmla="*/ 0 w 681"/>
                <a:gd name="T11" fmla="*/ 0 h 41"/>
                <a:gd name="T12" fmla="*/ 0 w 681"/>
                <a:gd name="T13" fmla="*/ 0 h 41"/>
                <a:gd name="T14" fmla="*/ 0 w 681"/>
                <a:gd name="T15" fmla="*/ 0 h 41"/>
                <a:gd name="T16" fmla="*/ 0 w 681"/>
                <a:gd name="T17" fmla="*/ 0 h 41"/>
                <a:gd name="T18" fmla="*/ 0 w 68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41"/>
                <a:gd name="T32" fmla="*/ 681 w 681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41">
                  <a:moveTo>
                    <a:pt x="0" y="40"/>
                  </a:moveTo>
                  <a:lnTo>
                    <a:pt x="680" y="4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40"/>
                  </a:moveTo>
                  <a:lnTo>
                    <a:pt x="656" y="40"/>
                  </a:lnTo>
                  <a:lnTo>
                    <a:pt x="656" y="0"/>
                  </a:lnTo>
                  <a:lnTo>
                    <a:pt x="23" y="0"/>
                  </a:lnTo>
                  <a:lnTo>
                    <a:pt x="23" y="40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1" name="Freeform 1608"/>
            <p:cNvSpPr>
              <a:spLocks/>
            </p:cNvSpPr>
            <p:nvPr/>
          </p:nvSpPr>
          <p:spPr bwMode="auto">
            <a:xfrm>
              <a:off x="74" y="437"/>
              <a:ext cx="144" cy="8"/>
            </a:xfrm>
            <a:custGeom>
              <a:avLst/>
              <a:gdLst>
                <a:gd name="T0" fmla="*/ 0 w 638"/>
                <a:gd name="T1" fmla="*/ 0 h 41"/>
                <a:gd name="T2" fmla="*/ 0 w 638"/>
                <a:gd name="T3" fmla="*/ 0 h 41"/>
                <a:gd name="T4" fmla="*/ 0 w 638"/>
                <a:gd name="T5" fmla="*/ 0 h 41"/>
                <a:gd name="T6" fmla="*/ 0 w 638"/>
                <a:gd name="T7" fmla="*/ 0 h 41"/>
                <a:gd name="T8" fmla="*/ 0 w 638"/>
                <a:gd name="T9" fmla="*/ 0 h 41"/>
                <a:gd name="T10" fmla="*/ 0 w 638"/>
                <a:gd name="T11" fmla="*/ 0 h 41"/>
                <a:gd name="T12" fmla="*/ 0 w 638"/>
                <a:gd name="T13" fmla="*/ 0 h 41"/>
                <a:gd name="T14" fmla="*/ 0 w 638"/>
                <a:gd name="T15" fmla="*/ 0 h 41"/>
                <a:gd name="T16" fmla="*/ 0 w 638"/>
                <a:gd name="T17" fmla="*/ 0 h 41"/>
                <a:gd name="T18" fmla="*/ 0 w 63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41"/>
                <a:gd name="T32" fmla="*/ 638 w 638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41">
                  <a:moveTo>
                    <a:pt x="0" y="40"/>
                  </a:moveTo>
                  <a:lnTo>
                    <a:pt x="637" y="40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1" y="40"/>
                  </a:moveTo>
                  <a:lnTo>
                    <a:pt x="616" y="40"/>
                  </a:lnTo>
                  <a:lnTo>
                    <a:pt x="616" y="0"/>
                  </a:lnTo>
                  <a:lnTo>
                    <a:pt x="21" y="0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" name="Freeform 1609"/>
            <p:cNvSpPr>
              <a:spLocks/>
            </p:cNvSpPr>
            <p:nvPr/>
          </p:nvSpPr>
          <p:spPr bwMode="auto">
            <a:xfrm>
              <a:off x="80" y="437"/>
              <a:ext cx="132" cy="8"/>
            </a:xfrm>
            <a:custGeom>
              <a:avLst/>
              <a:gdLst>
                <a:gd name="T0" fmla="*/ 0 w 587"/>
                <a:gd name="T1" fmla="*/ 0 h 41"/>
                <a:gd name="T2" fmla="*/ 0 w 587"/>
                <a:gd name="T3" fmla="*/ 0 h 41"/>
                <a:gd name="T4" fmla="*/ 0 w 587"/>
                <a:gd name="T5" fmla="*/ 0 h 41"/>
                <a:gd name="T6" fmla="*/ 0 w 587"/>
                <a:gd name="T7" fmla="*/ 0 h 41"/>
                <a:gd name="T8" fmla="*/ 0 w 587"/>
                <a:gd name="T9" fmla="*/ 0 h 41"/>
                <a:gd name="T10" fmla="*/ 0 w 587"/>
                <a:gd name="T11" fmla="*/ 0 h 41"/>
                <a:gd name="T12" fmla="*/ 0 w 587"/>
                <a:gd name="T13" fmla="*/ 0 h 41"/>
                <a:gd name="T14" fmla="*/ 0 w 587"/>
                <a:gd name="T15" fmla="*/ 0 h 41"/>
                <a:gd name="T16" fmla="*/ 0 w 587"/>
                <a:gd name="T17" fmla="*/ 0 h 41"/>
                <a:gd name="T18" fmla="*/ 0 w 587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7"/>
                <a:gd name="T31" fmla="*/ 0 h 41"/>
                <a:gd name="T32" fmla="*/ 587 w 587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7" h="41">
                  <a:moveTo>
                    <a:pt x="0" y="40"/>
                  </a:moveTo>
                  <a:lnTo>
                    <a:pt x="586" y="40"/>
                  </a:lnTo>
                  <a:lnTo>
                    <a:pt x="586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35"/>
                  </a:moveTo>
                  <a:lnTo>
                    <a:pt x="563" y="35"/>
                  </a:lnTo>
                  <a:lnTo>
                    <a:pt x="563" y="5"/>
                  </a:lnTo>
                  <a:lnTo>
                    <a:pt x="23" y="5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" name="Freeform 1610"/>
            <p:cNvSpPr>
              <a:spLocks/>
            </p:cNvSpPr>
            <p:nvPr/>
          </p:nvSpPr>
          <p:spPr bwMode="auto">
            <a:xfrm>
              <a:off x="84" y="437"/>
              <a:ext cx="123" cy="7"/>
            </a:xfrm>
            <a:custGeom>
              <a:avLst/>
              <a:gdLst>
                <a:gd name="T0" fmla="*/ 0 w 545"/>
                <a:gd name="T1" fmla="*/ 0 h 36"/>
                <a:gd name="T2" fmla="*/ 0 w 545"/>
                <a:gd name="T3" fmla="*/ 0 h 36"/>
                <a:gd name="T4" fmla="*/ 0 w 545"/>
                <a:gd name="T5" fmla="*/ 0 h 36"/>
                <a:gd name="T6" fmla="*/ 0 w 545"/>
                <a:gd name="T7" fmla="*/ 0 h 36"/>
                <a:gd name="T8" fmla="*/ 0 w 545"/>
                <a:gd name="T9" fmla="*/ 0 h 36"/>
                <a:gd name="T10" fmla="*/ 0 w 545"/>
                <a:gd name="T11" fmla="*/ 0 h 36"/>
                <a:gd name="T12" fmla="*/ 0 w 545"/>
                <a:gd name="T13" fmla="*/ 0 h 36"/>
                <a:gd name="T14" fmla="*/ 0 w 545"/>
                <a:gd name="T15" fmla="*/ 0 h 36"/>
                <a:gd name="T16" fmla="*/ 0 w 545"/>
                <a:gd name="T17" fmla="*/ 0 h 36"/>
                <a:gd name="T18" fmla="*/ 0 w 545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36"/>
                <a:gd name="T32" fmla="*/ 545 w 545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36">
                  <a:moveTo>
                    <a:pt x="0" y="35"/>
                  </a:moveTo>
                  <a:lnTo>
                    <a:pt x="544" y="35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6" y="35"/>
                  </a:moveTo>
                  <a:lnTo>
                    <a:pt x="517" y="35"/>
                  </a:lnTo>
                  <a:lnTo>
                    <a:pt x="517" y="0"/>
                  </a:lnTo>
                  <a:lnTo>
                    <a:pt x="26" y="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" name="Freeform 1611"/>
            <p:cNvSpPr>
              <a:spLocks/>
            </p:cNvSpPr>
            <p:nvPr/>
          </p:nvSpPr>
          <p:spPr bwMode="auto">
            <a:xfrm>
              <a:off x="90" y="437"/>
              <a:ext cx="111" cy="7"/>
            </a:xfrm>
            <a:custGeom>
              <a:avLst/>
              <a:gdLst>
                <a:gd name="T0" fmla="*/ 0 w 492"/>
                <a:gd name="T1" fmla="*/ 0 h 36"/>
                <a:gd name="T2" fmla="*/ 0 w 492"/>
                <a:gd name="T3" fmla="*/ 0 h 36"/>
                <a:gd name="T4" fmla="*/ 0 w 492"/>
                <a:gd name="T5" fmla="*/ 0 h 36"/>
                <a:gd name="T6" fmla="*/ 0 w 492"/>
                <a:gd name="T7" fmla="*/ 0 h 36"/>
                <a:gd name="T8" fmla="*/ 0 w 492"/>
                <a:gd name="T9" fmla="*/ 0 h 36"/>
                <a:gd name="T10" fmla="*/ 0 w 492"/>
                <a:gd name="T11" fmla="*/ 0 h 36"/>
                <a:gd name="T12" fmla="*/ 0 w 492"/>
                <a:gd name="T13" fmla="*/ 0 h 36"/>
                <a:gd name="T14" fmla="*/ 0 w 492"/>
                <a:gd name="T15" fmla="*/ 0 h 36"/>
                <a:gd name="T16" fmla="*/ 0 w 492"/>
                <a:gd name="T17" fmla="*/ 0 h 36"/>
                <a:gd name="T18" fmla="*/ 0 w 492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2"/>
                <a:gd name="T31" fmla="*/ 0 h 36"/>
                <a:gd name="T32" fmla="*/ 492 w 492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2" h="36">
                  <a:moveTo>
                    <a:pt x="0" y="35"/>
                  </a:moveTo>
                  <a:lnTo>
                    <a:pt x="491" y="35"/>
                  </a:lnTo>
                  <a:lnTo>
                    <a:pt x="491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5" y="33"/>
                  </a:moveTo>
                  <a:lnTo>
                    <a:pt x="465" y="33"/>
                  </a:lnTo>
                  <a:lnTo>
                    <a:pt x="465" y="3"/>
                  </a:lnTo>
                  <a:lnTo>
                    <a:pt x="25" y="3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" name="Freeform 1612"/>
            <p:cNvSpPr>
              <a:spLocks/>
            </p:cNvSpPr>
            <p:nvPr/>
          </p:nvSpPr>
          <p:spPr bwMode="auto">
            <a:xfrm>
              <a:off x="96" y="438"/>
              <a:ext cx="99" cy="5"/>
            </a:xfrm>
            <a:custGeom>
              <a:avLst/>
              <a:gdLst>
                <a:gd name="T0" fmla="*/ 0 w 441"/>
                <a:gd name="T1" fmla="*/ 0 h 26"/>
                <a:gd name="T2" fmla="*/ 0 w 441"/>
                <a:gd name="T3" fmla="*/ 0 h 26"/>
                <a:gd name="T4" fmla="*/ 0 w 441"/>
                <a:gd name="T5" fmla="*/ 0 h 26"/>
                <a:gd name="T6" fmla="*/ 0 w 441"/>
                <a:gd name="T7" fmla="*/ 0 h 26"/>
                <a:gd name="T8" fmla="*/ 0 w 441"/>
                <a:gd name="T9" fmla="*/ 0 h 26"/>
                <a:gd name="T10" fmla="*/ 0 w 441"/>
                <a:gd name="T11" fmla="*/ 0 h 26"/>
                <a:gd name="T12" fmla="*/ 0 w 441"/>
                <a:gd name="T13" fmla="*/ 0 h 26"/>
                <a:gd name="T14" fmla="*/ 0 w 441"/>
                <a:gd name="T15" fmla="*/ 0 h 26"/>
                <a:gd name="T16" fmla="*/ 0 w 441"/>
                <a:gd name="T17" fmla="*/ 0 h 26"/>
                <a:gd name="T18" fmla="*/ 0 w 44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1"/>
                <a:gd name="T31" fmla="*/ 0 h 26"/>
                <a:gd name="T32" fmla="*/ 441 w 44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1" h="26">
                  <a:moveTo>
                    <a:pt x="0" y="25"/>
                  </a:moveTo>
                  <a:lnTo>
                    <a:pt x="440" y="25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7" y="25"/>
                  </a:moveTo>
                  <a:lnTo>
                    <a:pt x="412" y="25"/>
                  </a:lnTo>
                  <a:lnTo>
                    <a:pt x="412" y="0"/>
                  </a:lnTo>
                  <a:lnTo>
                    <a:pt x="27" y="0"/>
                  </a:lnTo>
                  <a:lnTo>
                    <a:pt x="27" y="25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" name="Freeform 1613"/>
            <p:cNvSpPr>
              <a:spLocks/>
            </p:cNvSpPr>
            <p:nvPr/>
          </p:nvSpPr>
          <p:spPr bwMode="auto">
            <a:xfrm>
              <a:off x="103" y="438"/>
              <a:ext cx="86" cy="5"/>
            </a:xfrm>
            <a:custGeom>
              <a:avLst/>
              <a:gdLst>
                <a:gd name="T0" fmla="*/ 0 w 382"/>
                <a:gd name="T1" fmla="*/ 0 h 26"/>
                <a:gd name="T2" fmla="*/ 0 w 382"/>
                <a:gd name="T3" fmla="*/ 0 h 26"/>
                <a:gd name="T4" fmla="*/ 0 w 382"/>
                <a:gd name="T5" fmla="*/ 0 h 26"/>
                <a:gd name="T6" fmla="*/ 0 w 382"/>
                <a:gd name="T7" fmla="*/ 0 h 26"/>
                <a:gd name="T8" fmla="*/ 0 w 382"/>
                <a:gd name="T9" fmla="*/ 0 h 26"/>
                <a:gd name="T10" fmla="*/ 0 w 382"/>
                <a:gd name="T11" fmla="*/ 0 h 26"/>
                <a:gd name="T12" fmla="*/ 0 w 382"/>
                <a:gd name="T13" fmla="*/ 0 h 26"/>
                <a:gd name="T14" fmla="*/ 0 w 382"/>
                <a:gd name="T15" fmla="*/ 0 h 26"/>
                <a:gd name="T16" fmla="*/ 0 w 382"/>
                <a:gd name="T17" fmla="*/ 0 h 26"/>
                <a:gd name="T18" fmla="*/ 0 w 38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2"/>
                <a:gd name="T31" fmla="*/ 0 h 26"/>
                <a:gd name="T32" fmla="*/ 382 w 382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2" h="26">
                  <a:moveTo>
                    <a:pt x="0" y="25"/>
                  </a:moveTo>
                  <a:lnTo>
                    <a:pt x="381" y="25"/>
                  </a:lnTo>
                  <a:lnTo>
                    <a:pt x="381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9" y="20"/>
                  </a:moveTo>
                  <a:lnTo>
                    <a:pt x="351" y="20"/>
                  </a:lnTo>
                  <a:lnTo>
                    <a:pt x="351" y="4"/>
                  </a:lnTo>
                  <a:lnTo>
                    <a:pt x="29" y="4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" name="Freeform 1614"/>
            <p:cNvSpPr>
              <a:spLocks/>
            </p:cNvSpPr>
            <p:nvPr/>
          </p:nvSpPr>
          <p:spPr bwMode="auto">
            <a:xfrm>
              <a:off x="109" y="440"/>
              <a:ext cx="73" cy="4"/>
            </a:xfrm>
            <a:custGeom>
              <a:avLst/>
              <a:gdLst>
                <a:gd name="T0" fmla="*/ 0 w 326"/>
                <a:gd name="T1" fmla="*/ 0 h 21"/>
                <a:gd name="T2" fmla="*/ 0 w 326"/>
                <a:gd name="T3" fmla="*/ 0 h 21"/>
                <a:gd name="T4" fmla="*/ 0 w 326"/>
                <a:gd name="T5" fmla="*/ 0 h 21"/>
                <a:gd name="T6" fmla="*/ 0 w 326"/>
                <a:gd name="T7" fmla="*/ 0 h 21"/>
                <a:gd name="T8" fmla="*/ 0 w 326"/>
                <a:gd name="T9" fmla="*/ 0 h 21"/>
                <a:gd name="T10" fmla="*/ 0 w 326"/>
                <a:gd name="T11" fmla="*/ 0 h 21"/>
                <a:gd name="T12" fmla="*/ 0 w 326"/>
                <a:gd name="T13" fmla="*/ 0 h 21"/>
                <a:gd name="T14" fmla="*/ 0 w 326"/>
                <a:gd name="T15" fmla="*/ 0 h 21"/>
                <a:gd name="T16" fmla="*/ 0 w 326"/>
                <a:gd name="T17" fmla="*/ 0 h 21"/>
                <a:gd name="T18" fmla="*/ 0 w 326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21"/>
                <a:gd name="T32" fmla="*/ 326 w 326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21">
                  <a:moveTo>
                    <a:pt x="0" y="20"/>
                  </a:moveTo>
                  <a:lnTo>
                    <a:pt x="325" y="20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20"/>
                  </a:moveTo>
                  <a:lnTo>
                    <a:pt x="293" y="20"/>
                  </a:lnTo>
                  <a:lnTo>
                    <a:pt x="293" y="0"/>
                  </a:lnTo>
                  <a:lnTo>
                    <a:pt x="32" y="0"/>
                  </a:lnTo>
                  <a:lnTo>
                    <a:pt x="32" y="2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" name="Freeform 1615"/>
            <p:cNvSpPr>
              <a:spLocks/>
            </p:cNvSpPr>
            <p:nvPr/>
          </p:nvSpPr>
          <p:spPr bwMode="auto">
            <a:xfrm>
              <a:off x="116" y="440"/>
              <a:ext cx="58" cy="4"/>
            </a:xfrm>
            <a:custGeom>
              <a:avLst/>
              <a:gdLst>
                <a:gd name="T0" fmla="*/ 0 w 262"/>
                <a:gd name="T1" fmla="*/ 0 h 21"/>
                <a:gd name="T2" fmla="*/ 0 w 262"/>
                <a:gd name="T3" fmla="*/ 0 h 21"/>
                <a:gd name="T4" fmla="*/ 0 w 262"/>
                <a:gd name="T5" fmla="*/ 0 h 21"/>
                <a:gd name="T6" fmla="*/ 0 w 262"/>
                <a:gd name="T7" fmla="*/ 0 h 21"/>
                <a:gd name="T8" fmla="*/ 0 w 262"/>
                <a:gd name="T9" fmla="*/ 0 h 21"/>
                <a:gd name="T10" fmla="*/ 0 w 262"/>
                <a:gd name="T11" fmla="*/ 0 h 21"/>
                <a:gd name="T12" fmla="*/ 0 w 262"/>
                <a:gd name="T13" fmla="*/ 0 h 21"/>
                <a:gd name="T14" fmla="*/ 0 w 262"/>
                <a:gd name="T15" fmla="*/ 0 h 21"/>
                <a:gd name="T16" fmla="*/ 0 w 262"/>
                <a:gd name="T17" fmla="*/ 0 h 21"/>
                <a:gd name="T18" fmla="*/ 0 w 262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2"/>
                <a:gd name="T31" fmla="*/ 0 h 21"/>
                <a:gd name="T32" fmla="*/ 262 w 262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2" h="21">
                  <a:moveTo>
                    <a:pt x="0" y="20"/>
                  </a:moveTo>
                  <a:lnTo>
                    <a:pt x="261" y="20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16"/>
                  </a:moveTo>
                  <a:lnTo>
                    <a:pt x="229" y="16"/>
                  </a:lnTo>
                  <a:lnTo>
                    <a:pt x="229" y="3"/>
                  </a:lnTo>
                  <a:lnTo>
                    <a:pt x="32" y="3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9" name="Freeform 1616"/>
            <p:cNvSpPr>
              <a:spLocks/>
            </p:cNvSpPr>
            <p:nvPr/>
          </p:nvSpPr>
          <p:spPr bwMode="auto">
            <a:xfrm>
              <a:off x="124" y="441"/>
              <a:ext cx="43" cy="1"/>
            </a:xfrm>
            <a:custGeom>
              <a:avLst/>
              <a:gdLst>
                <a:gd name="T0" fmla="*/ 0 w 194"/>
                <a:gd name="T1" fmla="*/ 0 h 11"/>
                <a:gd name="T2" fmla="*/ 0 w 194"/>
                <a:gd name="T3" fmla="*/ 0 h 11"/>
                <a:gd name="T4" fmla="*/ 0 w 194"/>
                <a:gd name="T5" fmla="*/ 0 h 11"/>
                <a:gd name="T6" fmla="*/ 0 w 194"/>
                <a:gd name="T7" fmla="*/ 0 h 11"/>
                <a:gd name="T8" fmla="*/ 0 w 194"/>
                <a:gd name="T9" fmla="*/ 0 h 11"/>
                <a:gd name="T10" fmla="*/ 0 w 194"/>
                <a:gd name="T11" fmla="*/ 0 h 11"/>
                <a:gd name="T12" fmla="*/ 0 w 194"/>
                <a:gd name="T13" fmla="*/ 0 h 11"/>
                <a:gd name="T14" fmla="*/ 0 w 194"/>
                <a:gd name="T15" fmla="*/ 0 h 11"/>
                <a:gd name="T16" fmla="*/ 0 w 194"/>
                <a:gd name="T17" fmla="*/ 0 h 11"/>
                <a:gd name="T18" fmla="*/ 0 w 19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11"/>
                <a:gd name="T32" fmla="*/ 194 w 19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11">
                  <a:moveTo>
                    <a:pt x="0" y="10"/>
                  </a:moveTo>
                  <a:lnTo>
                    <a:pt x="193" y="10"/>
                  </a:lnTo>
                  <a:lnTo>
                    <a:pt x="19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1" y="10"/>
                  </a:moveTo>
                  <a:lnTo>
                    <a:pt x="162" y="10"/>
                  </a:lnTo>
                  <a:lnTo>
                    <a:pt x="162" y="0"/>
                  </a:lnTo>
                  <a:lnTo>
                    <a:pt x="31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0" name="Freeform 1617"/>
            <p:cNvSpPr>
              <a:spLocks/>
            </p:cNvSpPr>
            <p:nvPr/>
          </p:nvSpPr>
          <p:spPr bwMode="auto">
            <a:xfrm>
              <a:off x="131" y="441"/>
              <a:ext cx="29" cy="1"/>
            </a:xfrm>
            <a:custGeom>
              <a:avLst/>
              <a:gdLst>
                <a:gd name="T0" fmla="*/ 0 w 134"/>
                <a:gd name="T1" fmla="*/ 0 h 11"/>
                <a:gd name="T2" fmla="*/ 0 w 134"/>
                <a:gd name="T3" fmla="*/ 0 h 11"/>
                <a:gd name="T4" fmla="*/ 0 w 134"/>
                <a:gd name="T5" fmla="*/ 0 h 11"/>
                <a:gd name="T6" fmla="*/ 0 w 134"/>
                <a:gd name="T7" fmla="*/ 0 h 11"/>
                <a:gd name="T8" fmla="*/ 0 w 134"/>
                <a:gd name="T9" fmla="*/ 0 h 11"/>
                <a:gd name="T10" fmla="*/ 0 w 134"/>
                <a:gd name="T11" fmla="*/ 0 h 11"/>
                <a:gd name="T12" fmla="*/ 0 w 134"/>
                <a:gd name="T13" fmla="*/ 0 h 11"/>
                <a:gd name="T14" fmla="*/ 0 w 134"/>
                <a:gd name="T15" fmla="*/ 0 h 11"/>
                <a:gd name="T16" fmla="*/ 0 w 134"/>
                <a:gd name="T17" fmla="*/ 0 h 11"/>
                <a:gd name="T18" fmla="*/ 0 w 13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11"/>
                <a:gd name="T32" fmla="*/ 134 w 13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11">
                  <a:moveTo>
                    <a:pt x="0" y="10"/>
                  </a:moveTo>
                  <a:lnTo>
                    <a:pt x="133" y="1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8" y="6"/>
                  </a:moveTo>
                  <a:lnTo>
                    <a:pt x="94" y="6"/>
                  </a:lnTo>
                  <a:lnTo>
                    <a:pt x="94" y="3"/>
                  </a:lnTo>
                  <a:lnTo>
                    <a:pt x="38" y="3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1" name="Freeform 1618"/>
            <p:cNvSpPr>
              <a:spLocks/>
            </p:cNvSpPr>
            <p:nvPr/>
          </p:nvSpPr>
          <p:spPr bwMode="auto">
            <a:xfrm>
              <a:off x="140" y="441"/>
              <a:ext cx="12" cy="0"/>
            </a:xfrm>
            <a:custGeom>
              <a:avLst/>
              <a:gdLst>
                <a:gd name="T0" fmla="*/ 0 w 56"/>
                <a:gd name="T1" fmla="*/ 0 h 6"/>
                <a:gd name="T2" fmla="*/ 0 w 56"/>
                <a:gd name="T3" fmla="*/ 0 h 6"/>
                <a:gd name="T4" fmla="*/ 0 w 56"/>
                <a:gd name="T5" fmla="*/ 0 h 6"/>
                <a:gd name="T6" fmla="*/ 0 w 56"/>
                <a:gd name="T7" fmla="*/ 0 h 6"/>
                <a:gd name="T8" fmla="*/ 0 w 56"/>
                <a:gd name="T9" fmla="*/ 0 h 6"/>
                <a:gd name="T10" fmla="*/ 0 w 56"/>
                <a:gd name="T11" fmla="*/ 0 h 6"/>
                <a:gd name="T12" fmla="*/ 0 w 5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6"/>
                <a:gd name="T23" fmla="*/ 56 w 56"/>
                <a:gd name="T24" fmla="*/ 0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6">
                  <a:moveTo>
                    <a:pt x="0" y="5"/>
                  </a:moveTo>
                  <a:lnTo>
                    <a:pt x="55" y="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30" y="5"/>
                  </a:moveTo>
                  <a:lnTo>
                    <a:pt x="3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" name="Freeform 1619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1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1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0 w 1293"/>
                <a:gd name="T13" fmla="*/ 0 h 81"/>
                <a:gd name="T14" fmla="*/ 0 w 1293"/>
                <a:gd name="T15" fmla="*/ 0 h 81"/>
                <a:gd name="T16" fmla="*/ 1 w 1293"/>
                <a:gd name="T17" fmla="*/ 0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3"/>
                <a:gd name="T28" fmla="*/ 0 h 81"/>
                <a:gd name="T29" fmla="*/ 1293 w 1293"/>
                <a:gd name="T30" fmla="*/ 81 h 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3" h="81">
                  <a:moveTo>
                    <a:pt x="1247" y="0"/>
                  </a:moveTo>
                  <a:lnTo>
                    <a:pt x="1247" y="43"/>
                  </a:lnTo>
                  <a:lnTo>
                    <a:pt x="1292" y="43"/>
                  </a:lnTo>
                  <a:lnTo>
                    <a:pt x="1292" y="80"/>
                  </a:lnTo>
                  <a:lnTo>
                    <a:pt x="0" y="80"/>
                  </a:lnTo>
                  <a:lnTo>
                    <a:pt x="0" y="43"/>
                  </a:lnTo>
                  <a:lnTo>
                    <a:pt x="42" y="43"/>
                  </a:lnTo>
                  <a:lnTo>
                    <a:pt x="42" y="0"/>
                  </a:lnTo>
                  <a:lnTo>
                    <a:pt x="1247" y="0"/>
                  </a:lnTo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" name="Line 1620"/>
            <p:cNvSpPr>
              <a:spLocks noChangeShapeType="1"/>
            </p:cNvSpPr>
            <p:nvPr/>
          </p:nvSpPr>
          <p:spPr bwMode="auto">
            <a:xfrm>
              <a:off x="18" y="443"/>
              <a:ext cx="274" cy="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" name="Freeform 1621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1 h 1634"/>
                <a:gd name="T2" fmla="*/ 1 w 1083"/>
                <a:gd name="T3" fmla="*/ 1 h 1634"/>
                <a:gd name="T4" fmla="*/ 1 w 1083"/>
                <a:gd name="T5" fmla="*/ 0 h 1634"/>
                <a:gd name="T6" fmla="*/ 0 w 1083"/>
                <a:gd name="T7" fmla="*/ 0 h 1634"/>
                <a:gd name="T8" fmla="*/ 0 w 1083"/>
                <a:gd name="T9" fmla="*/ 1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1634"/>
                <a:gd name="T32" fmla="*/ 1083 w 1083"/>
                <a:gd name="T33" fmla="*/ 1634 h 16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1634">
                  <a:moveTo>
                    <a:pt x="0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1633"/>
                  </a:lnTo>
                  <a:close/>
                  <a:moveTo>
                    <a:pt x="10" y="1613"/>
                  </a:moveTo>
                  <a:lnTo>
                    <a:pt x="1070" y="1613"/>
                  </a:lnTo>
                  <a:lnTo>
                    <a:pt x="1070" y="15"/>
                  </a:lnTo>
                  <a:lnTo>
                    <a:pt x="10" y="15"/>
                  </a:lnTo>
                  <a:lnTo>
                    <a:pt x="10" y="16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5" name="Freeform 1622"/>
            <p:cNvSpPr>
              <a:spLocks/>
            </p:cNvSpPr>
            <p:nvPr/>
          </p:nvSpPr>
          <p:spPr bwMode="auto">
            <a:xfrm>
              <a:off x="25" y="17"/>
              <a:ext cx="240" cy="362"/>
            </a:xfrm>
            <a:custGeom>
              <a:avLst/>
              <a:gdLst>
                <a:gd name="T0" fmla="*/ 0 w 1061"/>
                <a:gd name="T1" fmla="*/ 1 h 1599"/>
                <a:gd name="T2" fmla="*/ 1 w 1061"/>
                <a:gd name="T3" fmla="*/ 1 h 1599"/>
                <a:gd name="T4" fmla="*/ 1 w 1061"/>
                <a:gd name="T5" fmla="*/ 0 h 1599"/>
                <a:gd name="T6" fmla="*/ 0 w 1061"/>
                <a:gd name="T7" fmla="*/ 0 h 1599"/>
                <a:gd name="T8" fmla="*/ 0 w 1061"/>
                <a:gd name="T9" fmla="*/ 1 h 1599"/>
                <a:gd name="T10" fmla="*/ 0 w 1061"/>
                <a:gd name="T11" fmla="*/ 1 h 1599"/>
                <a:gd name="T12" fmla="*/ 1 w 1061"/>
                <a:gd name="T13" fmla="*/ 1 h 1599"/>
                <a:gd name="T14" fmla="*/ 1 w 1061"/>
                <a:gd name="T15" fmla="*/ 0 h 1599"/>
                <a:gd name="T16" fmla="*/ 0 w 1061"/>
                <a:gd name="T17" fmla="*/ 0 h 1599"/>
                <a:gd name="T18" fmla="*/ 0 w 1061"/>
                <a:gd name="T19" fmla="*/ 1 h 15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599"/>
                <a:gd name="T32" fmla="*/ 1061 w 1061"/>
                <a:gd name="T33" fmla="*/ 1599 h 15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599">
                  <a:moveTo>
                    <a:pt x="0" y="1598"/>
                  </a:moveTo>
                  <a:lnTo>
                    <a:pt x="1060" y="1598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598"/>
                  </a:lnTo>
                  <a:close/>
                  <a:moveTo>
                    <a:pt x="8" y="1583"/>
                  </a:moveTo>
                  <a:lnTo>
                    <a:pt x="1051" y="1583"/>
                  </a:lnTo>
                  <a:lnTo>
                    <a:pt x="1051" y="15"/>
                  </a:lnTo>
                  <a:lnTo>
                    <a:pt x="8" y="15"/>
                  </a:lnTo>
                  <a:lnTo>
                    <a:pt x="8" y="158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" name="Freeform 1623"/>
            <p:cNvSpPr>
              <a:spLocks/>
            </p:cNvSpPr>
            <p:nvPr/>
          </p:nvSpPr>
          <p:spPr bwMode="auto">
            <a:xfrm>
              <a:off x="27" y="21"/>
              <a:ext cx="235" cy="355"/>
            </a:xfrm>
            <a:custGeom>
              <a:avLst/>
              <a:gdLst>
                <a:gd name="T0" fmla="*/ 0 w 1040"/>
                <a:gd name="T1" fmla="*/ 1 h 1568"/>
                <a:gd name="T2" fmla="*/ 1 w 1040"/>
                <a:gd name="T3" fmla="*/ 1 h 1568"/>
                <a:gd name="T4" fmla="*/ 1 w 1040"/>
                <a:gd name="T5" fmla="*/ 0 h 1568"/>
                <a:gd name="T6" fmla="*/ 0 w 1040"/>
                <a:gd name="T7" fmla="*/ 0 h 1568"/>
                <a:gd name="T8" fmla="*/ 0 w 1040"/>
                <a:gd name="T9" fmla="*/ 1 h 1568"/>
                <a:gd name="T10" fmla="*/ 0 w 1040"/>
                <a:gd name="T11" fmla="*/ 1 h 1568"/>
                <a:gd name="T12" fmla="*/ 1 w 1040"/>
                <a:gd name="T13" fmla="*/ 1 h 1568"/>
                <a:gd name="T14" fmla="*/ 1 w 1040"/>
                <a:gd name="T15" fmla="*/ 0 h 1568"/>
                <a:gd name="T16" fmla="*/ 0 w 1040"/>
                <a:gd name="T17" fmla="*/ 0 h 1568"/>
                <a:gd name="T18" fmla="*/ 0 w 1040"/>
                <a:gd name="T19" fmla="*/ 1 h 15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0"/>
                <a:gd name="T31" fmla="*/ 0 h 1568"/>
                <a:gd name="T32" fmla="*/ 1040 w 1040"/>
                <a:gd name="T33" fmla="*/ 1568 h 15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0" h="1568">
                  <a:moveTo>
                    <a:pt x="0" y="1567"/>
                  </a:moveTo>
                  <a:lnTo>
                    <a:pt x="1039" y="1567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1567"/>
                  </a:lnTo>
                  <a:close/>
                  <a:moveTo>
                    <a:pt x="10" y="1552"/>
                  </a:moveTo>
                  <a:lnTo>
                    <a:pt x="1028" y="1552"/>
                  </a:lnTo>
                  <a:lnTo>
                    <a:pt x="1028" y="15"/>
                  </a:lnTo>
                  <a:lnTo>
                    <a:pt x="10" y="15"/>
                  </a:lnTo>
                  <a:lnTo>
                    <a:pt x="10" y="155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7" name="Freeform 1624"/>
            <p:cNvSpPr>
              <a:spLocks/>
            </p:cNvSpPr>
            <p:nvPr/>
          </p:nvSpPr>
          <p:spPr bwMode="auto">
            <a:xfrm>
              <a:off x="29" y="24"/>
              <a:ext cx="231" cy="348"/>
            </a:xfrm>
            <a:custGeom>
              <a:avLst/>
              <a:gdLst>
                <a:gd name="T0" fmla="*/ 0 w 1023"/>
                <a:gd name="T1" fmla="*/ 1 h 1538"/>
                <a:gd name="T2" fmla="*/ 1 w 1023"/>
                <a:gd name="T3" fmla="*/ 1 h 1538"/>
                <a:gd name="T4" fmla="*/ 1 w 1023"/>
                <a:gd name="T5" fmla="*/ 0 h 1538"/>
                <a:gd name="T6" fmla="*/ 0 w 1023"/>
                <a:gd name="T7" fmla="*/ 0 h 1538"/>
                <a:gd name="T8" fmla="*/ 0 w 1023"/>
                <a:gd name="T9" fmla="*/ 1 h 1538"/>
                <a:gd name="T10" fmla="*/ 0 w 1023"/>
                <a:gd name="T11" fmla="*/ 1 h 1538"/>
                <a:gd name="T12" fmla="*/ 1 w 1023"/>
                <a:gd name="T13" fmla="*/ 1 h 1538"/>
                <a:gd name="T14" fmla="*/ 1 w 1023"/>
                <a:gd name="T15" fmla="*/ 0 h 1538"/>
                <a:gd name="T16" fmla="*/ 0 w 1023"/>
                <a:gd name="T17" fmla="*/ 0 h 1538"/>
                <a:gd name="T18" fmla="*/ 0 w 1023"/>
                <a:gd name="T19" fmla="*/ 1 h 15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3"/>
                <a:gd name="T31" fmla="*/ 0 h 1538"/>
                <a:gd name="T32" fmla="*/ 1023 w 1023"/>
                <a:gd name="T33" fmla="*/ 1538 h 15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3" h="1538">
                  <a:moveTo>
                    <a:pt x="0" y="1537"/>
                  </a:moveTo>
                  <a:lnTo>
                    <a:pt x="1022" y="1537"/>
                  </a:lnTo>
                  <a:lnTo>
                    <a:pt x="1022" y="0"/>
                  </a:lnTo>
                  <a:lnTo>
                    <a:pt x="0" y="0"/>
                  </a:lnTo>
                  <a:lnTo>
                    <a:pt x="0" y="1537"/>
                  </a:lnTo>
                  <a:close/>
                  <a:moveTo>
                    <a:pt x="9" y="1521"/>
                  </a:moveTo>
                  <a:lnTo>
                    <a:pt x="1014" y="1521"/>
                  </a:lnTo>
                  <a:lnTo>
                    <a:pt x="1014" y="14"/>
                  </a:lnTo>
                  <a:lnTo>
                    <a:pt x="9" y="14"/>
                  </a:lnTo>
                  <a:lnTo>
                    <a:pt x="9" y="152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" name="Freeform 1625"/>
            <p:cNvSpPr>
              <a:spLocks/>
            </p:cNvSpPr>
            <p:nvPr/>
          </p:nvSpPr>
          <p:spPr bwMode="auto">
            <a:xfrm>
              <a:off x="32" y="27"/>
              <a:ext cx="226" cy="341"/>
            </a:xfrm>
            <a:custGeom>
              <a:avLst/>
              <a:gdLst>
                <a:gd name="T0" fmla="*/ 0 w 1001"/>
                <a:gd name="T1" fmla="*/ 1 h 1508"/>
                <a:gd name="T2" fmla="*/ 1 w 1001"/>
                <a:gd name="T3" fmla="*/ 1 h 1508"/>
                <a:gd name="T4" fmla="*/ 1 w 1001"/>
                <a:gd name="T5" fmla="*/ 0 h 1508"/>
                <a:gd name="T6" fmla="*/ 0 w 1001"/>
                <a:gd name="T7" fmla="*/ 0 h 1508"/>
                <a:gd name="T8" fmla="*/ 0 w 1001"/>
                <a:gd name="T9" fmla="*/ 1 h 1508"/>
                <a:gd name="T10" fmla="*/ 0 w 1001"/>
                <a:gd name="T11" fmla="*/ 1 h 1508"/>
                <a:gd name="T12" fmla="*/ 0 w 1001"/>
                <a:gd name="T13" fmla="*/ 1 h 1508"/>
                <a:gd name="T14" fmla="*/ 0 w 1001"/>
                <a:gd name="T15" fmla="*/ 0 h 1508"/>
                <a:gd name="T16" fmla="*/ 0 w 1001"/>
                <a:gd name="T17" fmla="*/ 0 h 1508"/>
                <a:gd name="T18" fmla="*/ 0 w 1001"/>
                <a:gd name="T19" fmla="*/ 1 h 15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1"/>
                <a:gd name="T31" fmla="*/ 0 h 1508"/>
                <a:gd name="T32" fmla="*/ 1001 w 1001"/>
                <a:gd name="T33" fmla="*/ 1508 h 15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1" h="1508">
                  <a:moveTo>
                    <a:pt x="0" y="1507"/>
                  </a:moveTo>
                  <a:lnTo>
                    <a:pt x="1000" y="1507"/>
                  </a:lnTo>
                  <a:lnTo>
                    <a:pt x="1000" y="0"/>
                  </a:lnTo>
                  <a:lnTo>
                    <a:pt x="0" y="0"/>
                  </a:lnTo>
                  <a:lnTo>
                    <a:pt x="0" y="1507"/>
                  </a:lnTo>
                  <a:close/>
                  <a:moveTo>
                    <a:pt x="9" y="1493"/>
                  </a:moveTo>
                  <a:lnTo>
                    <a:pt x="989" y="1493"/>
                  </a:lnTo>
                  <a:lnTo>
                    <a:pt x="989" y="15"/>
                  </a:lnTo>
                  <a:lnTo>
                    <a:pt x="9" y="15"/>
                  </a:lnTo>
                  <a:lnTo>
                    <a:pt x="9" y="1493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9" name="Freeform 1626"/>
            <p:cNvSpPr>
              <a:spLocks/>
            </p:cNvSpPr>
            <p:nvPr/>
          </p:nvSpPr>
          <p:spPr bwMode="auto">
            <a:xfrm>
              <a:off x="34" y="31"/>
              <a:ext cx="223" cy="334"/>
            </a:xfrm>
            <a:custGeom>
              <a:avLst/>
              <a:gdLst>
                <a:gd name="T0" fmla="*/ 0 w 986"/>
                <a:gd name="T1" fmla="*/ 1 h 1479"/>
                <a:gd name="T2" fmla="*/ 0 w 986"/>
                <a:gd name="T3" fmla="*/ 1 h 1479"/>
                <a:gd name="T4" fmla="*/ 0 w 986"/>
                <a:gd name="T5" fmla="*/ 0 h 1479"/>
                <a:gd name="T6" fmla="*/ 0 w 986"/>
                <a:gd name="T7" fmla="*/ 0 h 1479"/>
                <a:gd name="T8" fmla="*/ 0 w 986"/>
                <a:gd name="T9" fmla="*/ 1 h 1479"/>
                <a:gd name="T10" fmla="*/ 0 w 986"/>
                <a:gd name="T11" fmla="*/ 1 h 1479"/>
                <a:gd name="T12" fmla="*/ 0 w 986"/>
                <a:gd name="T13" fmla="*/ 1 h 1479"/>
                <a:gd name="T14" fmla="*/ 0 w 986"/>
                <a:gd name="T15" fmla="*/ 0 h 1479"/>
                <a:gd name="T16" fmla="*/ 0 w 986"/>
                <a:gd name="T17" fmla="*/ 0 h 1479"/>
                <a:gd name="T18" fmla="*/ 0 w 986"/>
                <a:gd name="T19" fmla="*/ 1 h 14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479"/>
                <a:gd name="T32" fmla="*/ 986 w 986"/>
                <a:gd name="T33" fmla="*/ 1479 h 14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479">
                  <a:moveTo>
                    <a:pt x="0" y="1478"/>
                  </a:moveTo>
                  <a:lnTo>
                    <a:pt x="985" y="147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478"/>
                  </a:lnTo>
                  <a:close/>
                  <a:moveTo>
                    <a:pt x="9" y="1462"/>
                  </a:moveTo>
                  <a:lnTo>
                    <a:pt x="976" y="1462"/>
                  </a:lnTo>
                  <a:lnTo>
                    <a:pt x="976" y="15"/>
                  </a:lnTo>
                  <a:lnTo>
                    <a:pt x="9" y="15"/>
                  </a:lnTo>
                  <a:lnTo>
                    <a:pt x="9" y="1462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0" name="Freeform 1627"/>
            <p:cNvSpPr>
              <a:spLocks/>
            </p:cNvSpPr>
            <p:nvPr/>
          </p:nvSpPr>
          <p:spPr bwMode="auto">
            <a:xfrm>
              <a:off x="36" y="34"/>
              <a:ext cx="217" cy="328"/>
            </a:xfrm>
            <a:custGeom>
              <a:avLst/>
              <a:gdLst>
                <a:gd name="T0" fmla="*/ 0 w 963"/>
                <a:gd name="T1" fmla="*/ 1 h 1449"/>
                <a:gd name="T2" fmla="*/ 0 w 963"/>
                <a:gd name="T3" fmla="*/ 1 h 1449"/>
                <a:gd name="T4" fmla="*/ 0 w 963"/>
                <a:gd name="T5" fmla="*/ 0 h 1449"/>
                <a:gd name="T6" fmla="*/ 0 w 963"/>
                <a:gd name="T7" fmla="*/ 0 h 1449"/>
                <a:gd name="T8" fmla="*/ 0 w 963"/>
                <a:gd name="T9" fmla="*/ 1 h 1449"/>
                <a:gd name="T10" fmla="*/ 0 w 963"/>
                <a:gd name="T11" fmla="*/ 1 h 1449"/>
                <a:gd name="T12" fmla="*/ 0 w 963"/>
                <a:gd name="T13" fmla="*/ 1 h 1449"/>
                <a:gd name="T14" fmla="*/ 0 w 963"/>
                <a:gd name="T15" fmla="*/ 0 h 1449"/>
                <a:gd name="T16" fmla="*/ 0 w 963"/>
                <a:gd name="T17" fmla="*/ 0 h 1449"/>
                <a:gd name="T18" fmla="*/ 0 w 963"/>
                <a:gd name="T19" fmla="*/ 1 h 14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63"/>
                <a:gd name="T31" fmla="*/ 0 h 1449"/>
                <a:gd name="T32" fmla="*/ 963 w 963"/>
                <a:gd name="T33" fmla="*/ 1449 h 14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63" h="1449">
                  <a:moveTo>
                    <a:pt x="0" y="1448"/>
                  </a:moveTo>
                  <a:lnTo>
                    <a:pt x="962" y="1448"/>
                  </a:lnTo>
                  <a:lnTo>
                    <a:pt x="962" y="0"/>
                  </a:lnTo>
                  <a:lnTo>
                    <a:pt x="0" y="0"/>
                  </a:lnTo>
                  <a:lnTo>
                    <a:pt x="0" y="1448"/>
                  </a:lnTo>
                  <a:close/>
                  <a:moveTo>
                    <a:pt x="10" y="1432"/>
                  </a:moveTo>
                  <a:lnTo>
                    <a:pt x="952" y="1432"/>
                  </a:lnTo>
                  <a:lnTo>
                    <a:pt x="952" y="15"/>
                  </a:lnTo>
                  <a:lnTo>
                    <a:pt x="10" y="15"/>
                  </a:lnTo>
                  <a:lnTo>
                    <a:pt x="10" y="143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" name="Freeform 1628"/>
            <p:cNvSpPr>
              <a:spLocks/>
            </p:cNvSpPr>
            <p:nvPr/>
          </p:nvSpPr>
          <p:spPr bwMode="auto">
            <a:xfrm>
              <a:off x="38" y="38"/>
              <a:ext cx="214" cy="321"/>
            </a:xfrm>
            <a:custGeom>
              <a:avLst/>
              <a:gdLst>
                <a:gd name="T0" fmla="*/ 0 w 947"/>
                <a:gd name="T1" fmla="*/ 1 h 1418"/>
                <a:gd name="T2" fmla="*/ 0 w 947"/>
                <a:gd name="T3" fmla="*/ 1 h 1418"/>
                <a:gd name="T4" fmla="*/ 0 w 947"/>
                <a:gd name="T5" fmla="*/ 0 h 1418"/>
                <a:gd name="T6" fmla="*/ 0 w 947"/>
                <a:gd name="T7" fmla="*/ 0 h 1418"/>
                <a:gd name="T8" fmla="*/ 0 w 947"/>
                <a:gd name="T9" fmla="*/ 1 h 1418"/>
                <a:gd name="T10" fmla="*/ 0 w 947"/>
                <a:gd name="T11" fmla="*/ 1 h 1418"/>
                <a:gd name="T12" fmla="*/ 0 w 947"/>
                <a:gd name="T13" fmla="*/ 1 h 1418"/>
                <a:gd name="T14" fmla="*/ 0 w 947"/>
                <a:gd name="T15" fmla="*/ 0 h 1418"/>
                <a:gd name="T16" fmla="*/ 0 w 947"/>
                <a:gd name="T17" fmla="*/ 0 h 1418"/>
                <a:gd name="T18" fmla="*/ 0 w 947"/>
                <a:gd name="T19" fmla="*/ 1 h 1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7"/>
                <a:gd name="T31" fmla="*/ 0 h 1418"/>
                <a:gd name="T32" fmla="*/ 947 w 947"/>
                <a:gd name="T33" fmla="*/ 1418 h 14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7" h="1418">
                  <a:moveTo>
                    <a:pt x="0" y="1417"/>
                  </a:moveTo>
                  <a:lnTo>
                    <a:pt x="946" y="1417"/>
                  </a:lnTo>
                  <a:lnTo>
                    <a:pt x="946" y="0"/>
                  </a:lnTo>
                  <a:lnTo>
                    <a:pt x="0" y="0"/>
                  </a:lnTo>
                  <a:lnTo>
                    <a:pt x="0" y="1417"/>
                  </a:lnTo>
                  <a:close/>
                  <a:moveTo>
                    <a:pt x="12" y="1401"/>
                  </a:moveTo>
                  <a:lnTo>
                    <a:pt x="932" y="1401"/>
                  </a:lnTo>
                  <a:lnTo>
                    <a:pt x="932" y="15"/>
                  </a:lnTo>
                  <a:lnTo>
                    <a:pt x="12" y="15"/>
                  </a:lnTo>
                  <a:lnTo>
                    <a:pt x="12" y="140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" name="Freeform 1629"/>
            <p:cNvSpPr>
              <a:spLocks/>
            </p:cNvSpPr>
            <p:nvPr/>
          </p:nvSpPr>
          <p:spPr bwMode="auto">
            <a:xfrm>
              <a:off x="41" y="41"/>
              <a:ext cx="208" cy="314"/>
            </a:xfrm>
            <a:custGeom>
              <a:avLst/>
              <a:gdLst>
                <a:gd name="T0" fmla="*/ 0 w 921"/>
                <a:gd name="T1" fmla="*/ 1 h 1387"/>
                <a:gd name="T2" fmla="*/ 0 w 921"/>
                <a:gd name="T3" fmla="*/ 1 h 1387"/>
                <a:gd name="T4" fmla="*/ 0 w 921"/>
                <a:gd name="T5" fmla="*/ 0 h 1387"/>
                <a:gd name="T6" fmla="*/ 0 w 921"/>
                <a:gd name="T7" fmla="*/ 0 h 1387"/>
                <a:gd name="T8" fmla="*/ 0 w 921"/>
                <a:gd name="T9" fmla="*/ 1 h 1387"/>
                <a:gd name="T10" fmla="*/ 0 w 921"/>
                <a:gd name="T11" fmla="*/ 1 h 1387"/>
                <a:gd name="T12" fmla="*/ 0 w 921"/>
                <a:gd name="T13" fmla="*/ 1 h 1387"/>
                <a:gd name="T14" fmla="*/ 0 w 921"/>
                <a:gd name="T15" fmla="*/ 0 h 1387"/>
                <a:gd name="T16" fmla="*/ 0 w 921"/>
                <a:gd name="T17" fmla="*/ 0 h 1387"/>
                <a:gd name="T18" fmla="*/ 0 w 921"/>
                <a:gd name="T19" fmla="*/ 1 h 1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1"/>
                <a:gd name="T31" fmla="*/ 0 h 1387"/>
                <a:gd name="T32" fmla="*/ 921 w 921"/>
                <a:gd name="T33" fmla="*/ 1387 h 1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1" h="1387">
                  <a:moveTo>
                    <a:pt x="0" y="1386"/>
                  </a:moveTo>
                  <a:lnTo>
                    <a:pt x="920" y="1386"/>
                  </a:lnTo>
                  <a:lnTo>
                    <a:pt x="920" y="0"/>
                  </a:lnTo>
                  <a:lnTo>
                    <a:pt x="0" y="0"/>
                  </a:lnTo>
                  <a:lnTo>
                    <a:pt x="0" y="1386"/>
                  </a:lnTo>
                  <a:close/>
                  <a:moveTo>
                    <a:pt x="9" y="1371"/>
                  </a:moveTo>
                  <a:lnTo>
                    <a:pt x="909" y="1371"/>
                  </a:lnTo>
                  <a:lnTo>
                    <a:pt x="909" y="14"/>
                  </a:lnTo>
                  <a:lnTo>
                    <a:pt x="9" y="14"/>
                  </a:lnTo>
                  <a:lnTo>
                    <a:pt x="9" y="137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3" name="Freeform 1630"/>
            <p:cNvSpPr>
              <a:spLocks/>
            </p:cNvSpPr>
            <p:nvPr/>
          </p:nvSpPr>
          <p:spPr bwMode="auto">
            <a:xfrm>
              <a:off x="44" y="44"/>
              <a:ext cx="203" cy="307"/>
            </a:xfrm>
            <a:custGeom>
              <a:avLst/>
              <a:gdLst>
                <a:gd name="T0" fmla="*/ 0 w 900"/>
                <a:gd name="T1" fmla="*/ 1 h 1358"/>
                <a:gd name="T2" fmla="*/ 0 w 900"/>
                <a:gd name="T3" fmla="*/ 1 h 1358"/>
                <a:gd name="T4" fmla="*/ 0 w 900"/>
                <a:gd name="T5" fmla="*/ 0 h 1358"/>
                <a:gd name="T6" fmla="*/ 0 w 900"/>
                <a:gd name="T7" fmla="*/ 0 h 1358"/>
                <a:gd name="T8" fmla="*/ 0 w 900"/>
                <a:gd name="T9" fmla="*/ 1 h 1358"/>
                <a:gd name="T10" fmla="*/ 0 w 900"/>
                <a:gd name="T11" fmla="*/ 1 h 1358"/>
                <a:gd name="T12" fmla="*/ 0 w 900"/>
                <a:gd name="T13" fmla="*/ 1 h 1358"/>
                <a:gd name="T14" fmla="*/ 0 w 900"/>
                <a:gd name="T15" fmla="*/ 0 h 1358"/>
                <a:gd name="T16" fmla="*/ 0 w 900"/>
                <a:gd name="T17" fmla="*/ 0 h 1358"/>
                <a:gd name="T18" fmla="*/ 0 w 900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0"/>
                <a:gd name="T31" fmla="*/ 0 h 1358"/>
                <a:gd name="T32" fmla="*/ 900 w 900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0" h="1358">
                  <a:moveTo>
                    <a:pt x="0" y="1357"/>
                  </a:moveTo>
                  <a:lnTo>
                    <a:pt x="899" y="1357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13" y="1337"/>
                  </a:moveTo>
                  <a:lnTo>
                    <a:pt x="887" y="1337"/>
                  </a:lnTo>
                  <a:lnTo>
                    <a:pt x="887" y="20"/>
                  </a:lnTo>
                  <a:lnTo>
                    <a:pt x="13" y="20"/>
                  </a:lnTo>
                  <a:lnTo>
                    <a:pt x="13" y="1337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4" name="Freeform 1631"/>
            <p:cNvSpPr>
              <a:spLocks/>
            </p:cNvSpPr>
            <p:nvPr/>
          </p:nvSpPr>
          <p:spPr bwMode="auto">
            <a:xfrm>
              <a:off x="47" y="49"/>
              <a:ext cx="197" cy="298"/>
            </a:xfrm>
            <a:custGeom>
              <a:avLst/>
              <a:gdLst>
                <a:gd name="T0" fmla="*/ 0 w 873"/>
                <a:gd name="T1" fmla="*/ 1 h 1318"/>
                <a:gd name="T2" fmla="*/ 0 w 873"/>
                <a:gd name="T3" fmla="*/ 1 h 1318"/>
                <a:gd name="T4" fmla="*/ 0 w 873"/>
                <a:gd name="T5" fmla="*/ 0 h 1318"/>
                <a:gd name="T6" fmla="*/ 0 w 873"/>
                <a:gd name="T7" fmla="*/ 0 h 1318"/>
                <a:gd name="T8" fmla="*/ 0 w 873"/>
                <a:gd name="T9" fmla="*/ 1 h 1318"/>
                <a:gd name="T10" fmla="*/ 0 w 873"/>
                <a:gd name="T11" fmla="*/ 1 h 1318"/>
                <a:gd name="T12" fmla="*/ 0 w 873"/>
                <a:gd name="T13" fmla="*/ 1 h 1318"/>
                <a:gd name="T14" fmla="*/ 0 w 873"/>
                <a:gd name="T15" fmla="*/ 0 h 1318"/>
                <a:gd name="T16" fmla="*/ 0 w 873"/>
                <a:gd name="T17" fmla="*/ 0 h 1318"/>
                <a:gd name="T18" fmla="*/ 0 w 873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318"/>
                <a:gd name="T32" fmla="*/ 873 w 873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318">
                  <a:moveTo>
                    <a:pt x="0" y="1317"/>
                  </a:moveTo>
                  <a:lnTo>
                    <a:pt x="872" y="131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2" y="1299"/>
                  </a:moveTo>
                  <a:lnTo>
                    <a:pt x="859" y="1299"/>
                  </a:lnTo>
                  <a:lnTo>
                    <a:pt x="859" y="19"/>
                  </a:lnTo>
                  <a:lnTo>
                    <a:pt x="12" y="19"/>
                  </a:lnTo>
                  <a:lnTo>
                    <a:pt x="12" y="1299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5" name="Freeform 1632"/>
            <p:cNvSpPr>
              <a:spLocks/>
            </p:cNvSpPr>
            <p:nvPr/>
          </p:nvSpPr>
          <p:spPr bwMode="auto">
            <a:xfrm>
              <a:off x="49" y="53"/>
              <a:ext cx="191" cy="289"/>
            </a:xfrm>
            <a:custGeom>
              <a:avLst/>
              <a:gdLst>
                <a:gd name="T0" fmla="*/ 0 w 848"/>
                <a:gd name="T1" fmla="*/ 1 h 1279"/>
                <a:gd name="T2" fmla="*/ 0 w 848"/>
                <a:gd name="T3" fmla="*/ 1 h 1279"/>
                <a:gd name="T4" fmla="*/ 0 w 848"/>
                <a:gd name="T5" fmla="*/ 0 h 1279"/>
                <a:gd name="T6" fmla="*/ 0 w 848"/>
                <a:gd name="T7" fmla="*/ 0 h 1279"/>
                <a:gd name="T8" fmla="*/ 0 w 848"/>
                <a:gd name="T9" fmla="*/ 1 h 1279"/>
                <a:gd name="T10" fmla="*/ 0 w 848"/>
                <a:gd name="T11" fmla="*/ 1 h 1279"/>
                <a:gd name="T12" fmla="*/ 0 w 848"/>
                <a:gd name="T13" fmla="*/ 1 h 1279"/>
                <a:gd name="T14" fmla="*/ 0 w 848"/>
                <a:gd name="T15" fmla="*/ 0 h 1279"/>
                <a:gd name="T16" fmla="*/ 0 w 848"/>
                <a:gd name="T17" fmla="*/ 0 h 1279"/>
                <a:gd name="T18" fmla="*/ 0 w 848"/>
                <a:gd name="T19" fmla="*/ 1 h 1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279"/>
                <a:gd name="T32" fmla="*/ 848 w 848"/>
                <a:gd name="T33" fmla="*/ 1279 h 1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279">
                  <a:moveTo>
                    <a:pt x="0" y="1278"/>
                  </a:moveTo>
                  <a:lnTo>
                    <a:pt x="847" y="1278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278"/>
                  </a:lnTo>
                  <a:close/>
                  <a:moveTo>
                    <a:pt x="11" y="1258"/>
                  </a:moveTo>
                  <a:lnTo>
                    <a:pt x="838" y="1258"/>
                  </a:lnTo>
                  <a:lnTo>
                    <a:pt x="838" y="17"/>
                  </a:lnTo>
                  <a:lnTo>
                    <a:pt x="11" y="17"/>
                  </a:lnTo>
                  <a:lnTo>
                    <a:pt x="11" y="125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6" name="Freeform 1633"/>
            <p:cNvSpPr>
              <a:spLocks/>
            </p:cNvSpPr>
            <p:nvPr/>
          </p:nvSpPr>
          <p:spPr bwMode="auto">
            <a:xfrm>
              <a:off x="51" y="58"/>
              <a:ext cx="186" cy="281"/>
            </a:xfrm>
            <a:custGeom>
              <a:avLst/>
              <a:gdLst>
                <a:gd name="T0" fmla="*/ 0 w 826"/>
                <a:gd name="T1" fmla="*/ 1 h 1243"/>
                <a:gd name="T2" fmla="*/ 0 w 826"/>
                <a:gd name="T3" fmla="*/ 1 h 1243"/>
                <a:gd name="T4" fmla="*/ 0 w 826"/>
                <a:gd name="T5" fmla="*/ 0 h 1243"/>
                <a:gd name="T6" fmla="*/ 0 w 826"/>
                <a:gd name="T7" fmla="*/ 0 h 1243"/>
                <a:gd name="T8" fmla="*/ 0 w 826"/>
                <a:gd name="T9" fmla="*/ 1 h 1243"/>
                <a:gd name="T10" fmla="*/ 0 w 826"/>
                <a:gd name="T11" fmla="*/ 1 h 1243"/>
                <a:gd name="T12" fmla="*/ 0 w 826"/>
                <a:gd name="T13" fmla="*/ 1 h 1243"/>
                <a:gd name="T14" fmla="*/ 0 w 826"/>
                <a:gd name="T15" fmla="*/ 0 h 1243"/>
                <a:gd name="T16" fmla="*/ 0 w 826"/>
                <a:gd name="T17" fmla="*/ 0 h 1243"/>
                <a:gd name="T18" fmla="*/ 0 w 826"/>
                <a:gd name="T19" fmla="*/ 1 h 12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6"/>
                <a:gd name="T31" fmla="*/ 0 h 1243"/>
                <a:gd name="T32" fmla="*/ 826 w 826"/>
                <a:gd name="T33" fmla="*/ 1243 h 12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6" h="1243">
                  <a:moveTo>
                    <a:pt x="0" y="1242"/>
                  </a:moveTo>
                  <a:lnTo>
                    <a:pt x="825" y="1242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1242"/>
                  </a:lnTo>
                  <a:close/>
                  <a:moveTo>
                    <a:pt x="12" y="1224"/>
                  </a:moveTo>
                  <a:lnTo>
                    <a:pt x="813" y="1224"/>
                  </a:lnTo>
                  <a:lnTo>
                    <a:pt x="813" y="19"/>
                  </a:lnTo>
                  <a:lnTo>
                    <a:pt x="12" y="19"/>
                  </a:lnTo>
                  <a:lnTo>
                    <a:pt x="12" y="1224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7" name="Freeform 1634"/>
            <p:cNvSpPr>
              <a:spLocks/>
            </p:cNvSpPr>
            <p:nvPr/>
          </p:nvSpPr>
          <p:spPr bwMode="auto">
            <a:xfrm>
              <a:off x="54" y="61"/>
              <a:ext cx="181" cy="273"/>
            </a:xfrm>
            <a:custGeom>
              <a:avLst/>
              <a:gdLst>
                <a:gd name="T0" fmla="*/ 0 w 801"/>
                <a:gd name="T1" fmla="*/ 1 h 1208"/>
                <a:gd name="T2" fmla="*/ 0 w 801"/>
                <a:gd name="T3" fmla="*/ 1 h 1208"/>
                <a:gd name="T4" fmla="*/ 0 w 801"/>
                <a:gd name="T5" fmla="*/ 0 h 1208"/>
                <a:gd name="T6" fmla="*/ 0 w 801"/>
                <a:gd name="T7" fmla="*/ 0 h 1208"/>
                <a:gd name="T8" fmla="*/ 0 w 801"/>
                <a:gd name="T9" fmla="*/ 1 h 1208"/>
                <a:gd name="T10" fmla="*/ 0 w 801"/>
                <a:gd name="T11" fmla="*/ 1 h 1208"/>
                <a:gd name="T12" fmla="*/ 0 w 801"/>
                <a:gd name="T13" fmla="*/ 1 h 1208"/>
                <a:gd name="T14" fmla="*/ 0 w 801"/>
                <a:gd name="T15" fmla="*/ 0 h 1208"/>
                <a:gd name="T16" fmla="*/ 0 w 801"/>
                <a:gd name="T17" fmla="*/ 0 h 1208"/>
                <a:gd name="T18" fmla="*/ 0 w 801"/>
                <a:gd name="T19" fmla="*/ 1 h 1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1"/>
                <a:gd name="T31" fmla="*/ 0 h 1208"/>
                <a:gd name="T32" fmla="*/ 801 w 801"/>
                <a:gd name="T33" fmla="*/ 1208 h 12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1" h="1208">
                  <a:moveTo>
                    <a:pt x="0" y="1207"/>
                  </a:moveTo>
                  <a:lnTo>
                    <a:pt x="800" y="1207"/>
                  </a:lnTo>
                  <a:lnTo>
                    <a:pt x="800" y="0"/>
                  </a:lnTo>
                  <a:lnTo>
                    <a:pt x="0" y="0"/>
                  </a:lnTo>
                  <a:lnTo>
                    <a:pt x="0" y="1207"/>
                  </a:lnTo>
                  <a:close/>
                  <a:moveTo>
                    <a:pt x="16" y="1187"/>
                  </a:moveTo>
                  <a:lnTo>
                    <a:pt x="782" y="1187"/>
                  </a:lnTo>
                  <a:lnTo>
                    <a:pt x="782" y="17"/>
                  </a:lnTo>
                  <a:lnTo>
                    <a:pt x="16" y="17"/>
                  </a:lnTo>
                  <a:lnTo>
                    <a:pt x="16" y="118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8" name="Freeform 1635"/>
            <p:cNvSpPr>
              <a:spLocks/>
            </p:cNvSpPr>
            <p:nvPr/>
          </p:nvSpPr>
          <p:spPr bwMode="auto">
            <a:xfrm>
              <a:off x="58" y="66"/>
              <a:ext cx="174" cy="264"/>
            </a:xfrm>
            <a:custGeom>
              <a:avLst/>
              <a:gdLst>
                <a:gd name="T0" fmla="*/ 0 w 770"/>
                <a:gd name="T1" fmla="*/ 1 h 1167"/>
                <a:gd name="T2" fmla="*/ 0 w 770"/>
                <a:gd name="T3" fmla="*/ 1 h 1167"/>
                <a:gd name="T4" fmla="*/ 0 w 770"/>
                <a:gd name="T5" fmla="*/ 0 h 1167"/>
                <a:gd name="T6" fmla="*/ 0 w 770"/>
                <a:gd name="T7" fmla="*/ 0 h 1167"/>
                <a:gd name="T8" fmla="*/ 0 w 770"/>
                <a:gd name="T9" fmla="*/ 1 h 1167"/>
                <a:gd name="T10" fmla="*/ 0 w 770"/>
                <a:gd name="T11" fmla="*/ 1 h 1167"/>
                <a:gd name="T12" fmla="*/ 0 w 770"/>
                <a:gd name="T13" fmla="*/ 1 h 1167"/>
                <a:gd name="T14" fmla="*/ 0 w 770"/>
                <a:gd name="T15" fmla="*/ 0 h 1167"/>
                <a:gd name="T16" fmla="*/ 0 w 770"/>
                <a:gd name="T17" fmla="*/ 0 h 1167"/>
                <a:gd name="T18" fmla="*/ 0 w 770"/>
                <a:gd name="T19" fmla="*/ 1 h 1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0"/>
                <a:gd name="T31" fmla="*/ 0 h 1167"/>
                <a:gd name="T32" fmla="*/ 770 w 770"/>
                <a:gd name="T33" fmla="*/ 1167 h 11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0" h="1167">
                  <a:moveTo>
                    <a:pt x="0" y="1166"/>
                  </a:moveTo>
                  <a:lnTo>
                    <a:pt x="769" y="1166"/>
                  </a:lnTo>
                  <a:lnTo>
                    <a:pt x="769" y="0"/>
                  </a:lnTo>
                  <a:lnTo>
                    <a:pt x="0" y="0"/>
                  </a:lnTo>
                  <a:lnTo>
                    <a:pt x="0" y="1166"/>
                  </a:lnTo>
                  <a:close/>
                  <a:moveTo>
                    <a:pt x="13" y="1143"/>
                  </a:moveTo>
                  <a:lnTo>
                    <a:pt x="757" y="1143"/>
                  </a:lnTo>
                  <a:lnTo>
                    <a:pt x="757" y="22"/>
                  </a:lnTo>
                  <a:lnTo>
                    <a:pt x="13" y="22"/>
                  </a:lnTo>
                  <a:lnTo>
                    <a:pt x="13" y="1143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9" name="Freeform 1636"/>
            <p:cNvSpPr>
              <a:spLocks/>
            </p:cNvSpPr>
            <p:nvPr/>
          </p:nvSpPr>
          <p:spPr bwMode="auto">
            <a:xfrm>
              <a:off x="61" y="72"/>
              <a:ext cx="168" cy="254"/>
            </a:xfrm>
            <a:custGeom>
              <a:avLst/>
              <a:gdLst>
                <a:gd name="T0" fmla="*/ 0 w 745"/>
                <a:gd name="T1" fmla="*/ 1 h 1123"/>
                <a:gd name="T2" fmla="*/ 0 w 745"/>
                <a:gd name="T3" fmla="*/ 1 h 1123"/>
                <a:gd name="T4" fmla="*/ 0 w 745"/>
                <a:gd name="T5" fmla="*/ 0 h 1123"/>
                <a:gd name="T6" fmla="*/ 0 w 745"/>
                <a:gd name="T7" fmla="*/ 0 h 1123"/>
                <a:gd name="T8" fmla="*/ 0 w 745"/>
                <a:gd name="T9" fmla="*/ 1 h 1123"/>
                <a:gd name="T10" fmla="*/ 0 w 745"/>
                <a:gd name="T11" fmla="*/ 1 h 1123"/>
                <a:gd name="T12" fmla="*/ 0 w 745"/>
                <a:gd name="T13" fmla="*/ 1 h 1123"/>
                <a:gd name="T14" fmla="*/ 0 w 745"/>
                <a:gd name="T15" fmla="*/ 0 h 1123"/>
                <a:gd name="T16" fmla="*/ 0 w 745"/>
                <a:gd name="T17" fmla="*/ 0 h 1123"/>
                <a:gd name="T18" fmla="*/ 0 w 745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123"/>
                <a:gd name="T32" fmla="*/ 745 w 745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123">
                  <a:moveTo>
                    <a:pt x="0" y="1122"/>
                  </a:moveTo>
                  <a:lnTo>
                    <a:pt x="744" y="1122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4" y="1099"/>
                  </a:moveTo>
                  <a:lnTo>
                    <a:pt x="728" y="1099"/>
                  </a:lnTo>
                  <a:lnTo>
                    <a:pt x="728" y="22"/>
                  </a:lnTo>
                  <a:lnTo>
                    <a:pt x="14" y="22"/>
                  </a:lnTo>
                  <a:lnTo>
                    <a:pt x="14" y="1099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0" name="Freeform 1637"/>
            <p:cNvSpPr>
              <a:spLocks/>
            </p:cNvSpPr>
            <p:nvPr/>
          </p:nvSpPr>
          <p:spPr bwMode="auto">
            <a:xfrm>
              <a:off x="65" y="76"/>
              <a:ext cx="160" cy="243"/>
            </a:xfrm>
            <a:custGeom>
              <a:avLst/>
              <a:gdLst>
                <a:gd name="T0" fmla="*/ 0 w 712"/>
                <a:gd name="T1" fmla="*/ 1 h 1078"/>
                <a:gd name="T2" fmla="*/ 0 w 712"/>
                <a:gd name="T3" fmla="*/ 1 h 1078"/>
                <a:gd name="T4" fmla="*/ 0 w 712"/>
                <a:gd name="T5" fmla="*/ 0 h 1078"/>
                <a:gd name="T6" fmla="*/ 0 w 712"/>
                <a:gd name="T7" fmla="*/ 0 h 1078"/>
                <a:gd name="T8" fmla="*/ 0 w 712"/>
                <a:gd name="T9" fmla="*/ 1 h 1078"/>
                <a:gd name="T10" fmla="*/ 0 w 712"/>
                <a:gd name="T11" fmla="*/ 1 h 1078"/>
                <a:gd name="T12" fmla="*/ 0 w 712"/>
                <a:gd name="T13" fmla="*/ 1 h 1078"/>
                <a:gd name="T14" fmla="*/ 0 w 712"/>
                <a:gd name="T15" fmla="*/ 0 h 1078"/>
                <a:gd name="T16" fmla="*/ 0 w 712"/>
                <a:gd name="T17" fmla="*/ 0 h 1078"/>
                <a:gd name="T18" fmla="*/ 0 w 712"/>
                <a:gd name="T19" fmla="*/ 1 h 10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1078"/>
                <a:gd name="T32" fmla="*/ 712 w 712"/>
                <a:gd name="T33" fmla="*/ 1078 h 10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1078">
                  <a:moveTo>
                    <a:pt x="0" y="1077"/>
                  </a:moveTo>
                  <a:lnTo>
                    <a:pt x="711" y="1077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1077"/>
                  </a:lnTo>
                  <a:close/>
                  <a:moveTo>
                    <a:pt x="12" y="1054"/>
                  </a:moveTo>
                  <a:lnTo>
                    <a:pt x="699" y="1054"/>
                  </a:lnTo>
                  <a:lnTo>
                    <a:pt x="699" y="23"/>
                  </a:lnTo>
                  <a:lnTo>
                    <a:pt x="12" y="23"/>
                  </a:lnTo>
                  <a:lnTo>
                    <a:pt x="12" y="1054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1" name="Freeform 1638"/>
            <p:cNvSpPr>
              <a:spLocks/>
            </p:cNvSpPr>
            <p:nvPr/>
          </p:nvSpPr>
          <p:spPr bwMode="auto">
            <a:xfrm>
              <a:off x="68" y="82"/>
              <a:ext cx="154" cy="233"/>
            </a:xfrm>
            <a:custGeom>
              <a:avLst/>
              <a:gdLst>
                <a:gd name="T0" fmla="*/ 0 w 685"/>
                <a:gd name="T1" fmla="*/ 1 h 1032"/>
                <a:gd name="T2" fmla="*/ 0 w 685"/>
                <a:gd name="T3" fmla="*/ 1 h 1032"/>
                <a:gd name="T4" fmla="*/ 0 w 685"/>
                <a:gd name="T5" fmla="*/ 0 h 1032"/>
                <a:gd name="T6" fmla="*/ 0 w 685"/>
                <a:gd name="T7" fmla="*/ 0 h 1032"/>
                <a:gd name="T8" fmla="*/ 0 w 685"/>
                <a:gd name="T9" fmla="*/ 1 h 1032"/>
                <a:gd name="T10" fmla="*/ 0 w 685"/>
                <a:gd name="T11" fmla="*/ 1 h 1032"/>
                <a:gd name="T12" fmla="*/ 0 w 685"/>
                <a:gd name="T13" fmla="*/ 1 h 1032"/>
                <a:gd name="T14" fmla="*/ 0 w 685"/>
                <a:gd name="T15" fmla="*/ 0 h 1032"/>
                <a:gd name="T16" fmla="*/ 0 w 685"/>
                <a:gd name="T17" fmla="*/ 0 h 1032"/>
                <a:gd name="T18" fmla="*/ 0 w 685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5"/>
                <a:gd name="T31" fmla="*/ 0 h 1032"/>
                <a:gd name="T32" fmla="*/ 685 w 685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5" h="1032">
                  <a:moveTo>
                    <a:pt x="0" y="1031"/>
                  </a:moveTo>
                  <a:lnTo>
                    <a:pt x="684" y="1031"/>
                  </a:lnTo>
                  <a:lnTo>
                    <a:pt x="684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16" y="1009"/>
                  </a:moveTo>
                  <a:lnTo>
                    <a:pt x="666" y="1009"/>
                  </a:lnTo>
                  <a:lnTo>
                    <a:pt x="666" y="23"/>
                  </a:lnTo>
                  <a:lnTo>
                    <a:pt x="16" y="23"/>
                  </a:lnTo>
                  <a:lnTo>
                    <a:pt x="16" y="100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" name="Freeform 1639"/>
            <p:cNvSpPr>
              <a:spLocks/>
            </p:cNvSpPr>
            <p:nvPr/>
          </p:nvSpPr>
          <p:spPr bwMode="auto">
            <a:xfrm>
              <a:off x="71" y="86"/>
              <a:ext cx="148" cy="223"/>
            </a:xfrm>
            <a:custGeom>
              <a:avLst/>
              <a:gdLst>
                <a:gd name="T0" fmla="*/ 0 w 656"/>
                <a:gd name="T1" fmla="*/ 0 h 988"/>
                <a:gd name="T2" fmla="*/ 0 w 656"/>
                <a:gd name="T3" fmla="*/ 0 h 988"/>
                <a:gd name="T4" fmla="*/ 0 w 656"/>
                <a:gd name="T5" fmla="*/ 0 h 988"/>
                <a:gd name="T6" fmla="*/ 0 w 656"/>
                <a:gd name="T7" fmla="*/ 0 h 988"/>
                <a:gd name="T8" fmla="*/ 0 w 656"/>
                <a:gd name="T9" fmla="*/ 0 h 988"/>
                <a:gd name="T10" fmla="*/ 0 w 656"/>
                <a:gd name="T11" fmla="*/ 0 h 988"/>
                <a:gd name="T12" fmla="*/ 0 w 656"/>
                <a:gd name="T13" fmla="*/ 0 h 988"/>
                <a:gd name="T14" fmla="*/ 0 w 656"/>
                <a:gd name="T15" fmla="*/ 0 h 988"/>
                <a:gd name="T16" fmla="*/ 0 w 656"/>
                <a:gd name="T17" fmla="*/ 0 h 988"/>
                <a:gd name="T18" fmla="*/ 0 w 656"/>
                <a:gd name="T19" fmla="*/ 0 h 9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988"/>
                <a:gd name="T32" fmla="*/ 656 w 656"/>
                <a:gd name="T33" fmla="*/ 988 h 9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988">
                  <a:moveTo>
                    <a:pt x="0" y="987"/>
                  </a:moveTo>
                  <a:lnTo>
                    <a:pt x="655" y="987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987"/>
                  </a:lnTo>
                  <a:close/>
                  <a:moveTo>
                    <a:pt x="15" y="960"/>
                  </a:moveTo>
                  <a:lnTo>
                    <a:pt x="640" y="960"/>
                  </a:lnTo>
                  <a:lnTo>
                    <a:pt x="640" y="28"/>
                  </a:lnTo>
                  <a:lnTo>
                    <a:pt x="15" y="28"/>
                  </a:lnTo>
                  <a:lnTo>
                    <a:pt x="15" y="96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" name="Freeform 1640"/>
            <p:cNvSpPr>
              <a:spLocks/>
            </p:cNvSpPr>
            <p:nvPr/>
          </p:nvSpPr>
          <p:spPr bwMode="auto">
            <a:xfrm>
              <a:off x="75" y="92"/>
              <a:ext cx="140" cy="212"/>
            </a:xfrm>
            <a:custGeom>
              <a:avLst/>
              <a:gdLst>
                <a:gd name="T0" fmla="*/ 0 w 621"/>
                <a:gd name="T1" fmla="*/ 0 h 938"/>
                <a:gd name="T2" fmla="*/ 0 w 621"/>
                <a:gd name="T3" fmla="*/ 0 h 938"/>
                <a:gd name="T4" fmla="*/ 0 w 621"/>
                <a:gd name="T5" fmla="*/ 0 h 938"/>
                <a:gd name="T6" fmla="*/ 0 w 621"/>
                <a:gd name="T7" fmla="*/ 0 h 938"/>
                <a:gd name="T8" fmla="*/ 0 w 621"/>
                <a:gd name="T9" fmla="*/ 0 h 938"/>
                <a:gd name="T10" fmla="*/ 0 w 621"/>
                <a:gd name="T11" fmla="*/ 0 h 938"/>
                <a:gd name="T12" fmla="*/ 0 w 621"/>
                <a:gd name="T13" fmla="*/ 0 h 938"/>
                <a:gd name="T14" fmla="*/ 0 w 621"/>
                <a:gd name="T15" fmla="*/ 0 h 938"/>
                <a:gd name="T16" fmla="*/ 0 w 621"/>
                <a:gd name="T17" fmla="*/ 0 h 938"/>
                <a:gd name="T18" fmla="*/ 0 w 621"/>
                <a:gd name="T19" fmla="*/ 0 h 9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1"/>
                <a:gd name="T31" fmla="*/ 0 h 938"/>
                <a:gd name="T32" fmla="*/ 621 w 621"/>
                <a:gd name="T33" fmla="*/ 938 h 9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1" h="938">
                  <a:moveTo>
                    <a:pt x="0" y="937"/>
                  </a:moveTo>
                  <a:lnTo>
                    <a:pt x="620" y="937"/>
                  </a:lnTo>
                  <a:lnTo>
                    <a:pt x="620" y="0"/>
                  </a:lnTo>
                  <a:lnTo>
                    <a:pt x="0" y="0"/>
                  </a:lnTo>
                  <a:lnTo>
                    <a:pt x="0" y="937"/>
                  </a:lnTo>
                  <a:close/>
                  <a:moveTo>
                    <a:pt x="18" y="912"/>
                  </a:moveTo>
                  <a:lnTo>
                    <a:pt x="601" y="912"/>
                  </a:lnTo>
                  <a:lnTo>
                    <a:pt x="601" y="25"/>
                  </a:lnTo>
                  <a:lnTo>
                    <a:pt x="18" y="25"/>
                  </a:lnTo>
                  <a:lnTo>
                    <a:pt x="18" y="91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4" name="Freeform 1641"/>
            <p:cNvSpPr>
              <a:spLocks/>
            </p:cNvSpPr>
            <p:nvPr/>
          </p:nvSpPr>
          <p:spPr bwMode="auto">
            <a:xfrm>
              <a:off x="80" y="99"/>
              <a:ext cx="131" cy="198"/>
            </a:xfrm>
            <a:custGeom>
              <a:avLst/>
              <a:gdLst>
                <a:gd name="T0" fmla="*/ 0 w 582"/>
                <a:gd name="T1" fmla="*/ 0 h 878"/>
                <a:gd name="T2" fmla="*/ 0 w 582"/>
                <a:gd name="T3" fmla="*/ 0 h 878"/>
                <a:gd name="T4" fmla="*/ 0 w 582"/>
                <a:gd name="T5" fmla="*/ 0 h 878"/>
                <a:gd name="T6" fmla="*/ 0 w 582"/>
                <a:gd name="T7" fmla="*/ 0 h 878"/>
                <a:gd name="T8" fmla="*/ 0 w 582"/>
                <a:gd name="T9" fmla="*/ 0 h 878"/>
                <a:gd name="T10" fmla="*/ 0 w 582"/>
                <a:gd name="T11" fmla="*/ 0 h 878"/>
                <a:gd name="T12" fmla="*/ 0 w 582"/>
                <a:gd name="T13" fmla="*/ 0 h 878"/>
                <a:gd name="T14" fmla="*/ 0 w 582"/>
                <a:gd name="T15" fmla="*/ 0 h 878"/>
                <a:gd name="T16" fmla="*/ 0 w 582"/>
                <a:gd name="T17" fmla="*/ 0 h 878"/>
                <a:gd name="T18" fmla="*/ 0 w 582"/>
                <a:gd name="T19" fmla="*/ 0 h 8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2"/>
                <a:gd name="T31" fmla="*/ 0 h 878"/>
                <a:gd name="T32" fmla="*/ 582 w 582"/>
                <a:gd name="T33" fmla="*/ 878 h 8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2" h="878">
                  <a:moveTo>
                    <a:pt x="0" y="877"/>
                  </a:moveTo>
                  <a:lnTo>
                    <a:pt x="581" y="877"/>
                  </a:lnTo>
                  <a:lnTo>
                    <a:pt x="581" y="0"/>
                  </a:lnTo>
                  <a:lnTo>
                    <a:pt x="0" y="0"/>
                  </a:lnTo>
                  <a:lnTo>
                    <a:pt x="0" y="877"/>
                  </a:lnTo>
                  <a:close/>
                  <a:moveTo>
                    <a:pt x="17" y="850"/>
                  </a:moveTo>
                  <a:lnTo>
                    <a:pt x="565" y="850"/>
                  </a:lnTo>
                  <a:lnTo>
                    <a:pt x="565" y="27"/>
                  </a:lnTo>
                  <a:lnTo>
                    <a:pt x="17" y="27"/>
                  </a:lnTo>
                  <a:lnTo>
                    <a:pt x="17" y="850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5" name="Freeform 1642"/>
            <p:cNvSpPr>
              <a:spLocks/>
            </p:cNvSpPr>
            <p:nvPr/>
          </p:nvSpPr>
          <p:spPr bwMode="auto">
            <a:xfrm>
              <a:off x="83" y="105"/>
              <a:ext cx="124" cy="187"/>
            </a:xfrm>
            <a:custGeom>
              <a:avLst/>
              <a:gdLst>
                <a:gd name="T0" fmla="*/ 0 w 553"/>
                <a:gd name="T1" fmla="*/ 0 h 827"/>
                <a:gd name="T2" fmla="*/ 0 w 553"/>
                <a:gd name="T3" fmla="*/ 0 h 827"/>
                <a:gd name="T4" fmla="*/ 0 w 553"/>
                <a:gd name="T5" fmla="*/ 0 h 827"/>
                <a:gd name="T6" fmla="*/ 0 w 553"/>
                <a:gd name="T7" fmla="*/ 0 h 827"/>
                <a:gd name="T8" fmla="*/ 0 w 553"/>
                <a:gd name="T9" fmla="*/ 0 h 827"/>
                <a:gd name="T10" fmla="*/ 0 w 553"/>
                <a:gd name="T11" fmla="*/ 0 h 827"/>
                <a:gd name="T12" fmla="*/ 0 w 553"/>
                <a:gd name="T13" fmla="*/ 0 h 827"/>
                <a:gd name="T14" fmla="*/ 0 w 553"/>
                <a:gd name="T15" fmla="*/ 0 h 827"/>
                <a:gd name="T16" fmla="*/ 0 w 553"/>
                <a:gd name="T17" fmla="*/ 0 h 827"/>
                <a:gd name="T18" fmla="*/ 0 w 553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3"/>
                <a:gd name="T31" fmla="*/ 0 h 827"/>
                <a:gd name="T32" fmla="*/ 553 w 553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3" h="827">
                  <a:moveTo>
                    <a:pt x="0" y="826"/>
                  </a:moveTo>
                  <a:lnTo>
                    <a:pt x="552" y="826"/>
                  </a:lnTo>
                  <a:lnTo>
                    <a:pt x="552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1"/>
                  </a:moveTo>
                  <a:lnTo>
                    <a:pt x="532" y="801"/>
                  </a:lnTo>
                  <a:lnTo>
                    <a:pt x="532" y="27"/>
                  </a:lnTo>
                  <a:lnTo>
                    <a:pt x="19" y="27"/>
                  </a:lnTo>
                  <a:lnTo>
                    <a:pt x="19" y="80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6" name="Freeform 1643"/>
            <p:cNvSpPr>
              <a:spLocks/>
            </p:cNvSpPr>
            <p:nvPr/>
          </p:nvSpPr>
          <p:spPr bwMode="auto">
            <a:xfrm>
              <a:off x="87" y="110"/>
              <a:ext cx="116" cy="175"/>
            </a:xfrm>
            <a:custGeom>
              <a:avLst/>
              <a:gdLst>
                <a:gd name="T0" fmla="*/ 0 w 514"/>
                <a:gd name="T1" fmla="*/ 0 h 777"/>
                <a:gd name="T2" fmla="*/ 0 w 514"/>
                <a:gd name="T3" fmla="*/ 0 h 777"/>
                <a:gd name="T4" fmla="*/ 0 w 514"/>
                <a:gd name="T5" fmla="*/ 0 h 777"/>
                <a:gd name="T6" fmla="*/ 0 w 514"/>
                <a:gd name="T7" fmla="*/ 0 h 777"/>
                <a:gd name="T8" fmla="*/ 0 w 514"/>
                <a:gd name="T9" fmla="*/ 0 h 777"/>
                <a:gd name="T10" fmla="*/ 0 w 514"/>
                <a:gd name="T11" fmla="*/ 0 h 777"/>
                <a:gd name="T12" fmla="*/ 0 w 514"/>
                <a:gd name="T13" fmla="*/ 0 h 777"/>
                <a:gd name="T14" fmla="*/ 0 w 514"/>
                <a:gd name="T15" fmla="*/ 0 h 777"/>
                <a:gd name="T16" fmla="*/ 0 w 514"/>
                <a:gd name="T17" fmla="*/ 0 h 777"/>
                <a:gd name="T18" fmla="*/ 0 w 514"/>
                <a:gd name="T19" fmla="*/ 0 h 7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4"/>
                <a:gd name="T31" fmla="*/ 0 h 777"/>
                <a:gd name="T32" fmla="*/ 514 w 514"/>
                <a:gd name="T33" fmla="*/ 777 h 7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4" h="777">
                  <a:moveTo>
                    <a:pt x="0" y="776"/>
                  </a:moveTo>
                  <a:lnTo>
                    <a:pt x="513" y="776"/>
                  </a:lnTo>
                  <a:lnTo>
                    <a:pt x="513" y="0"/>
                  </a:lnTo>
                  <a:lnTo>
                    <a:pt x="0" y="0"/>
                  </a:lnTo>
                  <a:lnTo>
                    <a:pt x="0" y="776"/>
                  </a:lnTo>
                  <a:close/>
                  <a:moveTo>
                    <a:pt x="19" y="745"/>
                  </a:moveTo>
                  <a:lnTo>
                    <a:pt x="494" y="745"/>
                  </a:lnTo>
                  <a:lnTo>
                    <a:pt x="494" y="30"/>
                  </a:lnTo>
                  <a:lnTo>
                    <a:pt x="19" y="30"/>
                  </a:lnTo>
                  <a:lnTo>
                    <a:pt x="19" y="74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7" name="Freeform 1644"/>
            <p:cNvSpPr>
              <a:spLocks/>
            </p:cNvSpPr>
            <p:nvPr/>
          </p:nvSpPr>
          <p:spPr bwMode="auto">
            <a:xfrm>
              <a:off x="91" y="117"/>
              <a:ext cx="107" cy="162"/>
            </a:xfrm>
            <a:custGeom>
              <a:avLst/>
              <a:gdLst>
                <a:gd name="T0" fmla="*/ 0 w 475"/>
                <a:gd name="T1" fmla="*/ 0 h 717"/>
                <a:gd name="T2" fmla="*/ 0 w 475"/>
                <a:gd name="T3" fmla="*/ 0 h 717"/>
                <a:gd name="T4" fmla="*/ 0 w 475"/>
                <a:gd name="T5" fmla="*/ 0 h 717"/>
                <a:gd name="T6" fmla="*/ 0 w 475"/>
                <a:gd name="T7" fmla="*/ 0 h 717"/>
                <a:gd name="T8" fmla="*/ 0 w 475"/>
                <a:gd name="T9" fmla="*/ 0 h 717"/>
                <a:gd name="T10" fmla="*/ 0 w 475"/>
                <a:gd name="T11" fmla="*/ 0 h 717"/>
                <a:gd name="T12" fmla="*/ 0 w 475"/>
                <a:gd name="T13" fmla="*/ 0 h 717"/>
                <a:gd name="T14" fmla="*/ 0 w 475"/>
                <a:gd name="T15" fmla="*/ 0 h 717"/>
                <a:gd name="T16" fmla="*/ 0 w 475"/>
                <a:gd name="T17" fmla="*/ 0 h 717"/>
                <a:gd name="T18" fmla="*/ 0 w 475"/>
                <a:gd name="T19" fmla="*/ 0 h 7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5"/>
                <a:gd name="T31" fmla="*/ 0 h 717"/>
                <a:gd name="T32" fmla="*/ 475 w 475"/>
                <a:gd name="T33" fmla="*/ 717 h 7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5" h="717">
                  <a:moveTo>
                    <a:pt x="0" y="716"/>
                  </a:moveTo>
                  <a:lnTo>
                    <a:pt x="474" y="716"/>
                  </a:lnTo>
                  <a:lnTo>
                    <a:pt x="474" y="0"/>
                  </a:lnTo>
                  <a:lnTo>
                    <a:pt x="0" y="0"/>
                  </a:lnTo>
                  <a:lnTo>
                    <a:pt x="0" y="716"/>
                  </a:lnTo>
                  <a:close/>
                  <a:moveTo>
                    <a:pt x="21" y="685"/>
                  </a:moveTo>
                  <a:lnTo>
                    <a:pt x="452" y="685"/>
                  </a:lnTo>
                  <a:lnTo>
                    <a:pt x="452" y="29"/>
                  </a:lnTo>
                  <a:lnTo>
                    <a:pt x="21" y="29"/>
                  </a:lnTo>
                  <a:lnTo>
                    <a:pt x="21" y="685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8" name="Freeform 1645"/>
            <p:cNvSpPr>
              <a:spLocks/>
            </p:cNvSpPr>
            <p:nvPr/>
          </p:nvSpPr>
          <p:spPr bwMode="auto">
            <a:xfrm>
              <a:off x="97" y="124"/>
              <a:ext cx="96" cy="148"/>
            </a:xfrm>
            <a:custGeom>
              <a:avLst/>
              <a:gdLst>
                <a:gd name="T0" fmla="*/ 0 w 429"/>
                <a:gd name="T1" fmla="*/ 0 h 658"/>
                <a:gd name="T2" fmla="*/ 0 w 429"/>
                <a:gd name="T3" fmla="*/ 0 h 658"/>
                <a:gd name="T4" fmla="*/ 0 w 429"/>
                <a:gd name="T5" fmla="*/ 0 h 658"/>
                <a:gd name="T6" fmla="*/ 0 w 429"/>
                <a:gd name="T7" fmla="*/ 0 h 658"/>
                <a:gd name="T8" fmla="*/ 0 w 429"/>
                <a:gd name="T9" fmla="*/ 0 h 658"/>
                <a:gd name="T10" fmla="*/ 0 w 429"/>
                <a:gd name="T11" fmla="*/ 0 h 658"/>
                <a:gd name="T12" fmla="*/ 0 w 429"/>
                <a:gd name="T13" fmla="*/ 0 h 658"/>
                <a:gd name="T14" fmla="*/ 0 w 429"/>
                <a:gd name="T15" fmla="*/ 0 h 658"/>
                <a:gd name="T16" fmla="*/ 0 w 429"/>
                <a:gd name="T17" fmla="*/ 0 h 658"/>
                <a:gd name="T18" fmla="*/ 0 w 429"/>
                <a:gd name="T19" fmla="*/ 0 h 6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658"/>
                <a:gd name="T32" fmla="*/ 429 w 429"/>
                <a:gd name="T33" fmla="*/ 658 h 6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658">
                  <a:moveTo>
                    <a:pt x="0" y="657"/>
                  </a:moveTo>
                  <a:lnTo>
                    <a:pt x="428" y="657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657"/>
                  </a:lnTo>
                  <a:close/>
                  <a:moveTo>
                    <a:pt x="18" y="621"/>
                  </a:moveTo>
                  <a:lnTo>
                    <a:pt x="409" y="621"/>
                  </a:lnTo>
                  <a:lnTo>
                    <a:pt x="409" y="32"/>
                  </a:lnTo>
                  <a:lnTo>
                    <a:pt x="18" y="32"/>
                  </a:lnTo>
                  <a:lnTo>
                    <a:pt x="18" y="62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9" name="Freeform 1646"/>
            <p:cNvSpPr>
              <a:spLocks/>
            </p:cNvSpPr>
            <p:nvPr/>
          </p:nvSpPr>
          <p:spPr bwMode="auto">
            <a:xfrm>
              <a:off x="101" y="132"/>
              <a:ext cx="87" cy="132"/>
            </a:xfrm>
            <a:custGeom>
              <a:avLst/>
              <a:gdLst>
                <a:gd name="T0" fmla="*/ 0 w 390"/>
                <a:gd name="T1" fmla="*/ 0 h 587"/>
                <a:gd name="T2" fmla="*/ 0 w 390"/>
                <a:gd name="T3" fmla="*/ 0 h 587"/>
                <a:gd name="T4" fmla="*/ 0 w 390"/>
                <a:gd name="T5" fmla="*/ 0 h 587"/>
                <a:gd name="T6" fmla="*/ 0 w 390"/>
                <a:gd name="T7" fmla="*/ 0 h 587"/>
                <a:gd name="T8" fmla="*/ 0 w 390"/>
                <a:gd name="T9" fmla="*/ 0 h 587"/>
                <a:gd name="T10" fmla="*/ 0 w 390"/>
                <a:gd name="T11" fmla="*/ 0 h 587"/>
                <a:gd name="T12" fmla="*/ 0 w 390"/>
                <a:gd name="T13" fmla="*/ 0 h 587"/>
                <a:gd name="T14" fmla="*/ 0 w 390"/>
                <a:gd name="T15" fmla="*/ 0 h 587"/>
                <a:gd name="T16" fmla="*/ 0 w 390"/>
                <a:gd name="T17" fmla="*/ 0 h 587"/>
                <a:gd name="T18" fmla="*/ 0 w 390"/>
                <a:gd name="T19" fmla="*/ 0 h 5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587"/>
                <a:gd name="T32" fmla="*/ 390 w 390"/>
                <a:gd name="T33" fmla="*/ 587 h 5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587">
                  <a:moveTo>
                    <a:pt x="0" y="586"/>
                  </a:moveTo>
                  <a:lnTo>
                    <a:pt x="389" y="58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586"/>
                  </a:lnTo>
                  <a:close/>
                  <a:moveTo>
                    <a:pt x="23" y="551"/>
                  </a:moveTo>
                  <a:lnTo>
                    <a:pt x="366" y="551"/>
                  </a:lnTo>
                  <a:lnTo>
                    <a:pt x="366" y="36"/>
                  </a:lnTo>
                  <a:lnTo>
                    <a:pt x="23" y="36"/>
                  </a:lnTo>
                  <a:lnTo>
                    <a:pt x="23" y="55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0" name="Freeform 1647"/>
            <p:cNvSpPr>
              <a:spLocks/>
            </p:cNvSpPr>
            <p:nvPr/>
          </p:nvSpPr>
          <p:spPr bwMode="auto">
            <a:xfrm>
              <a:off x="106" y="140"/>
              <a:ext cx="78" cy="116"/>
            </a:xfrm>
            <a:custGeom>
              <a:avLst/>
              <a:gdLst>
                <a:gd name="T0" fmla="*/ 0 w 347"/>
                <a:gd name="T1" fmla="*/ 0 h 516"/>
                <a:gd name="T2" fmla="*/ 0 w 347"/>
                <a:gd name="T3" fmla="*/ 0 h 516"/>
                <a:gd name="T4" fmla="*/ 0 w 347"/>
                <a:gd name="T5" fmla="*/ 0 h 516"/>
                <a:gd name="T6" fmla="*/ 0 w 347"/>
                <a:gd name="T7" fmla="*/ 0 h 516"/>
                <a:gd name="T8" fmla="*/ 0 w 347"/>
                <a:gd name="T9" fmla="*/ 0 h 516"/>
                <a:gd name="T10" fmla="*/ 0 w 347"/>
                <a:gd name="T11" fmla="*/ 0 h 516"/>
                <a:gd name="T12" fmla="*/ 0 w 347"/>
                <a:gd name="T13" fmla="*/ 0 h 516"/>
                <a:gd name="T14" fmla="*/ 0 w 347"/>
                <a:gd name="T15" fmla="*/ 0 h 516"/>
                <a:gd name="T16" fmla="*/ 0 w 347"/>
                <a:gd name="T17" fmla="*/ 0 h 516"/>
                <a:gd name="T18" fmla="*/ 0 w 347"/>
                <a:gd name="T19" fmla="*/ 0 h 5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7"/>
                <a:gd name="T31" fmla="*/ 0 h 516"/>
                <a:gd name="T32" fmla="*/ 347 w 347"/>
                <a:gd name="T33" fmla="*/ 516 h 5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7" h="516">
                  <a:moveTo>
                    <a:pt x="0" y="515"/>
                  </a:moveTo>
                  <a:lnTo>
                    <a:pt x="346" y="515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515"/>
                  </a:lnTo>
                  <a:close/>
                  <a:moveTo>
                    <a:pt x="25" y="478"/>
                  </a:moveTo>
                  <a:lnTo>
                    <a:pt x="320" y="478"/>
                  </a:lnTo>
                  <a:lnTo>
                    <a:pt x="320" y="37"/>
                  </a:lnTo>
                  <a:lnTo>
                    <a:pt x="25" y="37"/>
                  </a:lnTo>
                  <a:lnTo>
                    <a:pt x="25" y="478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1" name="Freeform 1648"/>
            <p:cNvSpPr>
              <a:spLocks/>
            </p:cNvSpPr>
            <p:nvPr/>
          </p:nvSpPr>
          <p:spPr bwMode="auto">
            <a:xfrm>
              <a:off x="112" y="148"/>
              <a:ext cx="66" cy="100"/>
            </a:xfrm>
            <a:custGeom>
              <a:avLst/>
              <a:gdLst>
                <a:gd name="T0" fmla="*/ 0 w 296"/>
                <a:gd name="T1" fmla="*/ 0 h 447"/>
                <a:gd name="T2" fmla="*/ 0 w 296"/>
                <a:gd name="T3" fmla="*/ 0 h 447"/>
                <a:gd name="T4" fmla="*/ 0 w 296"/>
                <a:gd name="T5" fmla="*/ 0 h 447"/>
                <a:gd name="T6" fmla="*/ 0 w 296"/>
                <a:gd name="T7" fmla="*/ 0 h 447"/>
                <a:gd name="T8" fmla="*/ 0 w 296"/>
                <a:gd name="T9" fmla="*/ 0 h 447"/>
                <a:gd name="T10" fmla="*/ 0 w 296"/>
                <a:gd name="T11" fmla="*/ 0 h 447"/>
                <a:gd name="T12" fmla="*/ 0 w 296"/>
                <a:gd name="T13" fmla="*/ 0 h 447"/>
                <a:gd name="T14" fmla="*/ 0 w 296"/>
                <a:gd name="T15" fmla="*/ 0 h 447"/>
                <a:gd name="T16" fmla="*/ 0 w 296"/>
                <a:gd name="T17" fmla="*/ 0 h 447"/>
                <a:gd name="T18" fmla="*/ 0 w 296"/>
                <a:gd name="T19" fmla="*/ 0 h 4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6"/>
                <a:gd name="T31" fmla="*/ 0 h 447"/>
                <a:gd name="T32" fmla="*/ 296 w 296"/>
                <a:gd name="T33" fmla="*/ 447 h 4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6" h="447">
                  <a:moveTo>
                    <a:pt x="0" y="446"/>
                  </a:moveTo>
                  <a:lnTo>
                    <a:pt x="295" y="446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446"/>
                  </a:lnTo>
                  <a:close/>
                  <a:moveTo>
                    <a:pt x="25" y="409"/>
                  </a:moveTo>
                  <a:lnTo>
                    <a:pt x="268" y="409"/>
                  </a:lnTo>
                  <a:lnTo>
                    <a:pt x="268" y="37"/>
                  </a:lnTo>
                  <a:lnTo>
                    <a:pt x="25" y="37"/>
                  </a:lnTo>
                  <a:lnTo>
                    <a:pt x="25" y="40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2" name="Freeform 1649"/>
            <p:cNvSpPr>
              <a:spLocks/>
            </p:cNvSpPr>
            <p:nvPr/>
          </p:nvSpPr>
          <p:spPr bwMode="auto">
            <a:xfrm>
              <a:off x="117" y="157"/>
              <a:ext cx="54" cy="82"/>
            </a:xfrm>
            <a:custGeom>
              <a:avLst/>
              <a:gdLst>
                <a:gd name="T0" fmla="*/ 0 w 244"/>
                <a:gd name="T1" fmla="*/ 0 h 366"/>
                <a:gd name="T2" fmla="*/ 0 w 244"/>
                <a:gd name="T3" fmla="*/ 0 h 366"/>
                <a:gd name="T4" fmla="*/ 0 w 244"/>
                <a:gd name="T5" fmla="*/ 0 h 366"/>
                <a:gd name="T6" fmla="*/ 0 w 244"/>
                <a:gd name="T7" fmla="*/ 0 h 366"/>
                <a:gd name="T8" fmla="*/ 0 w 244"/>
                <a:gd name="T9" fmla="*/ 0 h 366"/>
                <a:gd name="T10" fmla="*/ 0 w 244"/>
                <a:gd name="T11" fmla="*/ 0 h 366"/>
                <a:gd name="T12" fmla="*/ 0 w 244"/>
                <a:gd name="T13" fmla="*/ 0 h 366"/>
                <a:gd name="T14" fmla="*/ 0 w 244"/>
                <a:gd name="T15" fmla="*/ 0 h 366"/>
                <a:gd name="T16" fmla="*/ 0 w 244"/>
                <a:gd name="T17" fmla="*/ 0 h 366"/>
                <a:gd name="T18" fmla="*/ 0 w 244"/>
                <a:gd name="T19" fmla="*/ 0 h 3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366"/>
                <a:gd name="T32" fmla="*/ 244 w 244"/>
                <a:gd name="T33" fmla="*/ 366 h 3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366">
                  <a:moveTo>
                    <a:pt x="0" y="365"/>
                  </a:moveTo>
                  <a:lnTo>
                    <a:pt x="243" y="36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365"/>
                  </a:lnTo>
                  <a:close/>
                  <a:moveTo>
                    <a:pt x="25" y="324"/>
                  </a:moveTo>
                  <a:lnTo>
                    <a:pt x="217" y="324"/>
                  </a:lnTo>
                  <a:lnTo>
                    <a:pt x="217" y="42"/>
                  </a:lnTo>
                  <a:lnTo>
                    <a:pt x="25" y="42"/>
                  </a:lnTo>
                  <a:lnTo>
                    <a:pt x="25" y="324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" name="Freeform 1650"/>
            <p:cNvSpPr>
              <a:spLocks/>
            </p:cNvSpPr>
            <p:nvPr/>
          </p:nvSpPr>
          <p:spPr bwMode="auto">
            <a:xfrm>
              <a:off x="124" y="166"/>
              <a:ext cx="42" cy="64"/>
            </a:xfrm>
            <a:custGeom>
              <a:avLst/>
              <a:gdLst>
                <a:gd name="T0" fmla="*/ 0 w 190"/>
                <a:gd name="T1" fmla="*/ 0 h 286"/>
                <a:gd name="T2" fmla="*/ 0 w 190"/>
                <a:gd name="T3" fmla="*/ 0 h 286"/>
                <a:gd name="T4" fmla="*/ 0 w 190"/>
                <a:gd name="T5" fmla="*/ 0 h 286"/>
                <a:gd name="T6" fmla="*/ 0 w 190"/>
                <a:gd name="T7" fmla="*/ 0 h 286"/>
                <a:gd name="T8" fmla="*/ 0 w 190"/>
                <a:gd name="T9" fmla="*/ 0 h 286"/>
                <a:gd name="T10" fmla="*/ 0 w 190"/>
                <a:gd name="T11" fmla="*/ 0 h 286"/>
                <a:gd name="T12" fmla="*/ 0 w 190"/>
                <a:gd name="T13" fmla="*/ 0 h 286"/>
                <a:gd name="T14" fmla="*/ 0 w 190"/>
                <a:gd name="T15" fmla="*/ 0 h 286"/>
                <a:gd name="T16" fmla="*/ 0 w 190"/>
                <a:gd name="T17" fmla="*/ 0 h 286"/>
                <a:gd name="T18" fmla="*/ 0 w 190"/>
                <a:gd name="T19" fmla="*/ 0 h 2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0"/>
                <a:gd name="T31" fmla="*/ 0 h 286"/>
                <a:gd name="T32" fmla="*/ 190 w 190"/>
                <a:gd name="T33" fmla="*/ 286 h 2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0" h="286">
                  <a:moveTo>
                    <a:pt x="0" y="285"/>
                  </a:moveTo>
                  <a:lnTo>
                    <a:pt x="189" y="285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29" y="242"/>
                  </a:moveTo>
                  <a:lnTo>
                    <a:pt x="160" y="242"/>
                  </a:lnTo>
                  <a:lnTo>
                    <a:pt x="160" y="40"/>
                  </a:lnTo>
                  <a:lnTo>
                    <a:pt x="29" y="40"/>
                  </a:lnTo>
                  <a:lnTo>
                    <a:pt x="29" y="24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" name="Freeform 1651"/>
            <p:cNvSpPr>
              <a:spLocks/>
            </p:cNvSpPr>
            <p:nvPr/>
          </p:nvSpPr>
          <p:spPr bwMode="auto">
            <a:xfrm>
              <a:off x="130" y="176"/>
              <a:ext cx="29" cy="45"/>
            </a:xfrm>
            <a:custGeom>
              <a:avLst/>
              <a:gdLst>
                <a:gd name="T0" fmla="*/ 0 w 134"/>
                <a:gd name="T1" fmla="*/ 0 h 201"/>
                <a:gd name="T2" fmla="*/ 0 w 134"/>
                <a:gd name="T3" fmla="*/ 0 h 201"/>
                <a:gd name="T4" fmla="*/ 0 w 134"/>
                <a:gd name="T5" fmla="*/ 0 h 201"/>
                <a:gd name="T6" fmla="*/ 0 w 134"/>
                <a:gd name="T7" fmla="*/ 0 h 201"/>
                <a:gd name="T8" fmla="*/ 0 w 134"/>
                <a:gd name="T9" fmla="*/ 0 h 201"/>
                <a:gd name="T10" fmla="*/ 0 w 134"/>
                <a:gd name="T11" fmla="*/ 0 h 201"/>
                <a:gd name="T12" fmla="*/ 0 w 134"/>
                <a:gd name="T13" fmla="*/ 0 h 201"/>
                <a:gd name="T14" fmla="*/ 0 w 134"/>
                <a:gd name="T15" fmla="*/ 0 h 201"/>
                <a:gd name="T16" fmla="*/ 0 w 134"/>
                <a:gd name="T17" fmla="*/ 0 h 201"/>
                <a:gd name="T18" fmla="*/ 0 w 134"/>
                <a:gd name="T19" fmla="*/ 0 h 2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201"/>
                <a:gd name="T32" fmla="*/ 134 w 134"/>
                <a:gd name="T33" fmla="*/ 201 h 2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201">
                  <a:moveTo>
                    <a:pt x="0" y="200"/>
                  </a:moveTo>
                  <a:lnTo>
                    <a:pt x="133" y="20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00"/>
                  </a:lnTo>
                  <a:close/>
                  <a:moveTo>
                    <a:pt x="28" y="154"/>
                  </a:moveTo>
                  <a:lnTo>
                    <a:pt x="105" y="154"/>
                  </a:lnTo>
                  <a:lnTo>
                    <a:pt x="105" y="44"/>
                  </a:lnTo>
                  <a:lnTo>
                    <a:pt x="28" y="4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5" name="Freeform 1652"/>
            <p:cNvSpPr>
              <a:spLocks/>
            </p:cNvSpPr>
            <p:nvPr/>
          </p:nvSpPr>
          <p:spPr bwMode="auto">
            <a:xfrm>
              <a:off x="137" y="186"/>
              <a:ext cx="16" cy="24"/>
            </a:xfrm>
            <a:custGeom>
              <a:avLst/>
              <a:gdLst>
                <a:gd name="T0" fmla="*/ 0 w 74"/>
                <a:gd name="T1" fmla="*/ 0 h 111"/>
                <a:gd name="T2" fmla="*/ 0 w 74"/>
                <a:gd name="T3" fmla="*/ 0 h 111"/>
                <a:gd name="T4" fmla="*/ 0 w 74"/>
                <a:gd name="T5" fmla="*/ 0 h 111"/>
                <a:gd name="T6" fmla="*/ 0 w 74"/>
                <a:gd name="T7" fmla="*/ 0 h 111"/>
                <a:gd name="T8" fmla="*/ 0 w 74"/>
                <a:gd name="T9" fmla="*/ 0 h 111"/>
                <a:gd name="T10" fmla="*/ 0 w 74"/>
                <a:gd name="T11" fmla="*/ 0 h 111"/>
                <a:gd name="T12" fmla="*/ 0 w 74"/>
                <a:gd name="T13" fmla="*/ 0 h 111"/>
                <a:gd name="T14" fmla="*/ 0 w 74"/>
                <a:gd name="T15" fmla="*/ 0 h 111"/>
                <a:gd name="T16" fmla="*/ 0 w 74"/>
                <a:gd name="T17" fmla="*/ 0 h 111"/>
                <a:gd name="T18" fmla="*/ 0 w 74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"/>
                <a:gd name="T31" fmla="*/ 0 h 111"/>
                <a:gd name="T32" fmla="*/ 74 w 74"/>
                <a:gd name="T33" fmla="*/ 111 h 1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" h="111">
                  <a:moveTo>
                    <a:pt x="0" y="110"/>
                  </a:moveTo>
                  <a:lnTo>
                    <a:pt x="73" y="11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0"/>
                  </a:lnTo>
                  <a:close/>
                  <a:moveTo>
                    <a:pt x="31" y="65"/>
                  </a:moveTo>
                  <a:lnTo>
                    <a:pt x="42" y="65"/>
                  </a:lnTo>
                  <a:lnTo>
                    <a:pt x="42" y="44"/>
                  </a:lnTo>
                  <a:lnTo>
                    <a:pt x="31" y="44"/>
                  </a:lnTo>
                  <a:lnTo>
                    <a:pt x="31" y="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6" name="Freeform 1653"/>
            <p:cNvSpPr>
              <a:spLocks/>
            </p:cNvSpPr>
            <p:nvPr/>
          </p:nvSpPr>
          <p:spPr bwMode="auto">
            <a:xfrm>
              <a:off x="144" y="196"/>
              <a:ext cx="1" cy="3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0 w 10"/>
                <a:gd name="T5" fmla="*/ 0 h 16"/>
                <a:gd name="T6" fmla="*/ 0 w 10"/>
                <a:gd name="T7" fmla="*/ 0 h 16"/>
                <a:gd name="T8" fmla="*/ 0 w 10"/>
                <a:gd name="T9" fmla="*/ 0 h 16"/>
                <a:gd name="T10" fmla="*/ 0 w 10"/>
                <a:gd name="T11" fmla="*/ 0 h 16"/>
                <a:gd name="T12" fmla="*/ 0 w 10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6"/>
                <a:gd name="T23" fmla="*/ 10 w 10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6">
                  <a:moveTo>
                    <a:pt x="0" y="15"/>
                  </a:moveTo>
                  <a:lnTo>
                    <a:pt x="9" y="15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5" y="10"/>
                  </a:move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7" name="Freeform 1654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0 h 1634"/>
                <a:gd name="T2" fmla="*/ 0 w 1083"/>
                <a:gd name="T3" fmla="*/ 0 h 1634"/>
                <a:gd name="T4" fmla="*/ 0 w 1083"/>
                <a:gd name="T5" fmla="*/ 0 h 1634"/>
                <a:gd name="T6" fmla="*/ 0 w 1083"/>
                <a:gd name="T7" fmla="*/ 0 h 1634"/>
                <a:gd name="T8" fmla="*/ 0 w 1083"/>
                <a:gd name="T9" fmla="*/ 0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w 1083"/>
                <a:gd name="T21" fmla="*/ 0 h 1634"/>
                <a:gd name="T22" fmla="*/ 1 w 1083"/>
                <a:gd name="T23" fmla="*/ 0 h 1634"/>
                <a:gd name="T24" fmla="*/ 1 w 1083"/>
                <a:gd name="T25" fmla="*/ 0 h 1634"/>
                <a:gd name="T26" fmla="*/ 0 w 1083"/>
                <a:gd name="T27" fmla="*/ 0 h 1634"/>
                <a:gd name="T28" fmla="*/ 0 w 1083"/>
                <a:gd name="T29" fmla="*/ 0 h 1634"/>
                <a:gd name="T30" fmla="*/ 0 w 1083"/>
                <a:gd name="T31" fmla="*/ 1 h 1634"/>
                <a:gd name="T32" fmla="*/ 1 w 1083"/>
                <a:gd name="T33" fmla="*/ 1 h 1634"/>
                <a:gd name="T34" fmla="*/ 1 w 1083"/>
                <a:gd name="T35" fmla="*/ 0 h 1634"/>
                <a:gd name="T36" fmla="*/ 0 w 1083"/>
                <a:gd name="T37" fmla="*/ 0 h 1634"/>
                <a:gd name="T38" fmla="*/ 0 w 1083"/>
                <a:gd name="T39" fmla="*/ 1 h 16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83"/>
                <a:gd name="T61" fmla="*/ 0 h 1634"/>
                <a:gd name="T62" fmla="*/ 1083 w 1083"/>
                <a:gd name="T63" fmla="*/ 1634 h 163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83" h="1634">
                  <a:moveTo>
                    <a:pt x="0" y="298"/>
                  </a:moveTo>
                  <a:lnTo>
                    <a:pt x="442" y="298"/>
                  </a:lnTo>
                  <a:lnTo>
                    <a:pt x="442" y="27"/>
                  </a:lnTo>
                  <a:lnTo>
                    <a:pt x="0" y="27"/>
                  </a:lnTo>
                  <a:lnTo>
                    <a:pt x="0" y="298"/>
                  </a:lnTo>
                  <a:close/>
                  <a:moveTo>
                    <a:pt x="564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564" y="0"/>
                  </a:lnTo>
                  <a:lnTo>
                    <a:pt x="564" y="1633"/>
                  </a:lnTo>
                  <a:close/>
                  <a:moveTo>
                    <a:pt x="580" y="551"/>
                  </a:moveTo>
                  <a:lnTo>
                    <a:pt x="1067" y="551"/>
                  </a:lnTo>
                  <a:lnTo>
                    <a:pt x="1067" y="44"/>
                  </a:lnTo>
                  <a:lnTo>
                    <a:pt x="580" y="44"/>
                  </a:lnTo>
                  <a:lnTo>
                    <a:pt x="580" y="551"/>
                  </a:lnTo>
                  <a:close/>
                  <a:moveTo>
                    <a:pt x="603" y="1588"/>
                  </a:moveTo>
                  <a:lnTo>
                    <a:pt x="1044" y="1588"/>
                  </a:lnTo>
                  <a:lnTo>
                    <a:pt x="1044" y="551"/>
                  </a:lnTo>
                  <a:lnTo>
                    <a:pt x="603" y="551"/>
                  </a:lnTo>
                  <a:lnTo>
                    <a:pt x="603" y="1588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8" name="Freeform 1655"/>
            <p:cNvSpPr>
              <a:spLocks/>
            </p:cNvSpPr>
            <p:nvPr/>
          </p:nvSpPr>
          <p:spPr bwMode="auto">
            <a:xfrm>
              <a:off x="23" y="24"/>
              <a:ext cx="241" cy="321"/>
            </a:xfrm>
            <a:custGeom>
              <a:avLst/>
              <a:gdLst>
                <a:gd name="T0" fmla="*/ 0 w 1066"/>
                <a:gd name="T1" fmla="*/ 0 h 1418"/>
                <a:gd name="T2" fmla="*/ 0 w 1066"/>
                <a:gd name="T3" fmla="*/ 0 h 1418"/>
                <a:gd name="T4" fmla="*/ 0 w 1066"/>
                <a:gd name="T5" fmla="*/ 0 h 1418"/>
                <a:gd name="T6" fmla="*/ 0 w 1066"/>
                <a:gd name="T7" fmla="*/ 0 h 1418"/>
                <a:gd name="T8" fmla="*/ 0 w 1066"/>
                <a:gd name="T9" fmla="*/ 0 h 1418"/>
                <a:gd name="T10" fmla="*/ 0 w 1066"/>
                <a:gd name="T11" fmla="*/ 0 h 1418"/>
                <a:gd name="T12" fmla="*/ 0 w 1066"/>
                <a:gd name="T13" fmla="*/ 0 h 1418"/>
                <a:gd name="T14" fmla="*/ 1 w 1066"/>
                <a:gd name="T15" fmla="*/ 0 h 1418"/>
                <a:gd name="T16" fmla="*/ 0 w 1066"/>
                <a:gd name="T17" fmla="*/ 0 h 1418"/>
                <a:gd name="T18" fmla="*/ 0 w 1066"/>
                <a:gd name="T19" fmla="*/ 0 h 1418"/>
                <a:gd name="T20" fmla="*/ 1 w 1066"/>
                <a:gd name="T21" fmla="*/ 0 h 1418"/>
                <a:gd name="T22" fmla="*/ 0 w 1066"/>
                <a:gd name="T23" fmla="*/ 0 h 1418"/>
                <a:gd name="T24" fmla="*/ 0 w 1066"/>
                <a:gd name="T25" fmla="*/ 1 h 1418"/>
                <a:gd name="T26" fmla="*/ 1 w 1066"/>
                <a:gd name="T27" fmla="*/ 1 h 1418"/>
                <a:gd name="T28" fmla="*/ 0 w 1066"/>
                <a:gd name="T29" fmla="*/ 1 h 1418"/>
                <a:gd name="T30" fmla="*/ 0 w 1066"/>
                <a:gd name="T31" fmla="*/ 1 h 1418"/>
                <a:gd name="T32" fmla="*/ 1 w 1066"/>
                <a:gd name="T33" fmla="*/ 1 h 1418"/>
                <a:gd name="T34" fmla="*/ 0 w 1066"/>
                <a:gd name="T35" fmla="*/ 1 h 1418"/>
                <a:gd name="T36" fmla="*/ 0 w 1066"/>
                <a:gd name="T37" fmla="*/ 0 h 1418"/>
                <a:gd name="T38" fmla="*/ 1 w 1066"/>
                <a:gd name="T39" fmla="*/ 0 h 1418"/>
                <a:gd name="T40" fmla="*/ 0 w 1066"/>
                <a:gd name="T41" fmla="*/ 0 h 1418"/>
                <a:gd name="T42" fmla="*/ 0 w 1066"/>
                <a:gd name="T43" fmla="*/ 0 h 1418"/>
                <a:gd name="T44" fmla="*/ 1 w 1066"/>
                <a:gd name="T45" fmla="*/ 0 h 1418"/>
                <a:gd name="T46" fmla="*/ 0 w 1066"/>
                <a:gd name="T47" fmla="*/ 0 h 1418"/>
                <a:gd name="T48" fmla="*/ 0 w 1066"/>
                <a:gd name="T49" fmla="*/ 0 h 1418"/>
                <a:gd name="T50" fmla="*/ 1 w 1066"/>
                <a:gd name="T51" fmla="*/ 0 h 1418"/>
                <a:gd name="T52" fmla="*/ 0 w 1066"/>
                <a:gd name="T53" fmla="*/ 0 h 1418"/>
                <a:gd name="T54" fmla="*/ 0 w 1066"/>
                <a:gd name="T55" fmla="*/ 0 h 1418"/>
                <a:gd name="T56" fmla="*/ 1 w 1066"/>
                <a:gd name="T57" fmla="*/ 0 h 1418"/>
                <a:gd name="T58" fmla="*/ 0 w 1066"/>
                <a:gd name="T59" fmla="*/ 0 h 1418"/>
                <a:gd name="T60" fmla="*/ 0 w 1066"/>
                <a:gd name="T61" fmla="*/ 0 h 1418"/>
                <a:gd name="T62" fmla="*/ 1 w 1066"/>
                <a:gd name="T63" fmla="*/ 0 h 1418"/>
                <a:gd name="T64" fmla="*/ 0 w 1066"/>
                <a:gd name="T65" fmla="*/ 0 h 1418"/>
                <a:gd name="T66" fmla="*/ 0 w 1066"/>
                <a:gd name="T67" fmla="*/ 0 h 1418"/>
                <a:gd name="T68" fmla="*/ 1 w 1066"/>
                <a:gd name="T69" fmla="*/ 0 h 1418"/>
                <a:gd name="T70" fmla="*/ 0 w 1066"/>
                <a:gd name="T71" fmla="*/ 0 h 1418"/>
                <a:gd name="T72" fmla="*/ 0 w 1066"/>
                <a:gd name="T73" fmla="*/ 1 h 1418"/>
                <a:gd name="T74" fmla="*/ 1 w 1066"/>
                <a:gd name="T75" fmla="*/ 1 h 1418"/>
                <a:gd name="T76" fmla="*/ 0 w 1066"/>
                <a:gd name="T77" fmla="*/ 1 h 1418"/>
                <a:gd name="T78" fmla="*/ 0 w 1066"/>
                <a:gd name="T79" fmla="*/ 1 h 1418"/>
                <a:gd name="T80" fmla="*/ 1 w 1066"/>
                <a:gd name="T81" fmla="*/ 1 h 1418"/>
                <a:gd name="T82" fmla="*/ 0 w 1066"/>
                <a:gd name="T83" fmla="*/ 1 h 1418"/>
                <a:gd name="T84" fmla="*/ 0 w 1066"/>
                <a:gd name="T85" fmla="*/ 1 h 1418"/>
                <a:gd name="T86" fmla="*/ 1 w 1066"/>
                <a:gd name="T87" fmla="*/ 1 h 1418"/>
                <a:gd name="T88" fmla="*/ 0 w 1066"/>
                <a:gd name="T89" fmla="*/ 1 h 1418"/>
                <a:gd name="T90" fmla="*/ 0 w 1066"/>
                <a:gd name="T91" fmla="*/ 1 h 1418"/>
                <a:gd name="T92" fmla="*/ 1 w 1066"/>
                <a:gd name="T93" fmla="*/ 1 h 1418"/>
                <a:gd name="T94" fmla="*/ 0 w 1066"/>
                <a:gd name="T95" fmla="*/ 1 h 1418"/>
                <a:gd name="T96" fmla="*/ 0 w 1066"/>
                <a:gd name="T97" fmla="*/ 1 h 1418"/>
                <a:gd name="T98" fmla="*/ 1 w 1066"/>
                <a:gd name="T99" fmla="*/ 1 h 1418"/>
                <a:gd name="T100" fmla="*/ 0 w 1066"/>
                <a:gd name="T101" fmla="*/ 1 h 14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66"/>
                <a:gd name="T154" fmla="*/ 0 h 1418"/>
                <a:gd name="T155" fmla="*/ 1066 w 1066"/>
                <a:gd name="T156" fmla="*/ 1418 h 141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66" h="1418">
                  <a:moveTo>
                    <a:pt x="0" y="129"/>
                  </a:moveTo>
                  <a:lnTo>
                    <a:pt x="441" y="129"/>
                  </a:lnTo>
                  <a:lnTo>
                    <a:pt x="0" y="129"/>
                  </a:lnTo>
                  <a:close/>
                  <a:moveTo>
                    <a:pt x="933" y="0"/>
                  </a:moveTo>
                  <a:lnTo>
                    <a:pt x="933" y="97"/>
                  </a:lnTo>
                  <a:lnTo>
                    <a:pt x="933" y="0"/>
                  </a:lnTo>
                  <a:close/>
                  <a:moveTo>
                    <a:pt x="578" y="102"/>
                  </a:moveTo>
                  <a:lnTo>
                    <a:pt x="1061" y="102"/>
                  </a:lnTo>
                  <a:lnTo>
                    <a:pt x="578" y="102"/>
                  </a:lnTo>
                  <a:close/>
                  <a:moveTo>
                    <a:pt x="583" y="205"/>
                  </a:moveTo>
                  <a:lnTo>
                    <a:pt x="1065" y="205"/>
                  </a:lnTo>
                  <a:lnTo>
                    <a:pt x="583" y="205"/>
                  </a:lnTo>
                  <a:close/>
                  <a:moveTo>
                    <a:pt x="602" y="1334"/>
                  </a:moveTo>
                  <a:lnTo>
                    <a:pt x="1042" y="1334"/>
                  </a:lnTo>
                  <a:lnTo>
                    <a:pt x="602" y="1334"/>
                  </a:lnTo>
                  <a:close/>
                  <a:moveTo>
                    <a:pt x="602" y="1126"/>
                  </a:moveTo>
                  <a:lnTo>
                    <a:pt x="1042" y="1126"/>
                  </a:lnTo>
                  <a:lnTo>
                    <a:pt x="602" y="1126"/>
                  </a:lnTo>
                  <a:close/>
                  <a:moveTo>
                    <a:pt x="602" y="918"/>
                  </a:moveTo>
                  <a:lnTo>
                    <a:pt x="1042" y="918"/>
                  </a:lnTo>
                  <a:lnTo>
                    <a:pt x="602" y="918"/>
                  </a:lnTo>
                  <a:close/>
                  <a:moveTo>
                    <a:pt x="602" y="713"/>
                  </a:moveTo>
                  <a:lnTo>
                    <a:pt x="1042" y="713"/>
                  </a:lnTo>
                  <a:lnTo>
                    <a:pt x="602" y="713"/>
                  </a:lnTo>
                  <a:close/>
                  <a:moveTo>
                    <a:pt x="602" y="590"/>
                  </a:moveTo>
                  <a:lnTo>
                    <a:pt x="1042" y="590"/>
                  </a:lnTo>
                  <a:lnTo>
                    <a:pt x="602" y="590"/>
                  </a:lnTo>
                  <a:close/>
                  <a:moveTo>
                    <a:pt x="602" y="696"/>
                  </a:moveTo>
                  <a:lnTo>
                    <a:pt x="1042" y="696"/>
                  </a:lnTo>
                  <a:lnTo>
                    <a:pt x="602" y="696"/>
                  </a:lnTo>
                  <a:close/>
                  <a:moveTo>
                    <a:pt x="602" y="796"/>
                  </a:moveTo>
                  <a:lnTo>
                    <a:pt x="1042" y="796"/>
                  </a:lnTo>
                  <a:lnTo>
                    <a:pt x="602" y="796"/>
                  </a:lnTo>
                  <a:close/>
                  <a:moveTo>
                    <a:pt x="602" y="898"/>
                  </a:moveTo>
                  <a:lnTo>
                    <a:pt x="1042" y="898"/>
                  </a:lnTo>
                  <a:lnTo>
                    <a:pt x="602" y="898"/>
                  </a:lnTo>
                  <a:close/>
                  <a:moveTo>
                    <a:pt x="602" y="1003"/>
                  </a:moveTo>
                  <a:lnTo>
                    <a:pt x="1042" y="1003"/>
                  </a:lnTo>
                  <a:lnTo>
                    <a:pt x="602" y="1003"/>
                  </a:lnTo>
                  <a:close/>
                  <a:moveTo>
                    <a:pt x="602" y="1106"/>
                  </a:moveTo>
                  <a:lnTo>
                    <a:pt x="1042" y="1106"/>
                  </a:lnTo>
                  <a:lnTo>
                    <a:pt x="602" y="1106"/>
                  </a:lnTo>
                  <a:close/>
                  <a:moveTo>
                    <a:pt x="602" y="1209"/>
                  </a:moveTo>
                  <a:lnTo>
                    <a:pt x="1042" y="1209"/>
                  </a:lnTo>
                  <a:lnTo>
                    <a:pt x="602" y="1209"/>
                  </a:lnTo>
                  <a:close/>
                  <a:moveTo>
                    <a:pt x="602" y="1314"/>
                  </a:moveTo>
                  <a:lnTo>
                    <a:pt x="1042" y="1314"/>
                  </a:lnTo>
                  <a:lnTo>
                    <a:pt x="602" y="1314"/>
                  </a:lnTo>
                  <a:close/>
                  <a:moveTo>
                    <a:pt x="602" y="1417"/>
                  </a:moveTo>
                  <a:lnTo>
                    <a:pt x="1042" y="1417"/>
                  </a:lnTo>
                  <a:lnTo>
                    <a:pt x="602" y="1417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" name="Text Box 1656"/>
          <p:cNvSpPr txBox="1">
            <a:spLocks noChangeArrowheads="1"/>
          </p:cNvSpPr>
          <p:nvPr/>
        </p:nvSpPr>
        <p:spPr bwMode="auto">
          <a:xfrm>
            <a:off x="1207486" y="4164012"/>
            <a:ext cx="9890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57" tIns="46078" rIns="92157" bIns="46078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en-US" altLang="zh-CN" sz="1200" b="0" dirty="0">
                <a:latin typeface="微软雅黑" pitchFamily="34" charset="-122"/>
                <a:ea typeface="微软雅黑" pitchFamily="34" charset="-122"/>
              </a:rPr>
              <a:t>ETL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抽取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转换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加载</a:t>
            </a:r>
          </a:p>
        </p:txBody>
      </p:sp>
      <p:sp>
        <p:nvSpPr>
          <p:cNvPr id="216" name="矩形 1467"/>
          <p:cNvSpPr>
            <a:spLocks noChangeArrowheads="1"/>
          </p:cNvSpPr>
          <p:nvPr/>
        </p:nvSpPr>
        <p:spPr bwMode="auto">
          <a:xfrm>
            <a:off x="2215450" y="2141239"/>
            <a:ext cx="1074599" cy="32927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存储</a:t>
            </a:r>
          </a:p>
        </p:txBody>
      </p:sp>
      <p:sp>
        <p:nvSpPr>
          <p:cNvPr id="217" name="矩形 1468"/>
          <p:cNvSpPr>
            <a:spLocks noChangeArrowheads="1"/>
          </p:cNvSpPr>
          <p:nvPr/>
        </p:nvSpPr>
        <p:spPr bwMode="auto">
          <a:xfrm>
            <a:off x="3578081" y="2141239"/>
            <a:ext cx="1079118" cy="331737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主题数据库</a:t>
            </a:r>
          </a:p>
        </p:txBody>
      </p:sp>
      <p:sp>
        <p:nvSpPr>
          <p:cNvPr id="224" name="右箭头 1533"/>
          <p:cNvSpPr>
            <a:spLocks noChangeArrowheads="1"/>
          </p:cNvSpPr>
          <p:nvPr/>
        </p:nvSpPr>
        <p:spPr bwMode="auto">
          <a:xfrm>
            <a:off x="3290049" y="3627437"/>
            <a:ext cx="268287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TextBox 95"/>
          <p:cNvSpPr txBox="1">
            <a:spLocks noChangeArrowheads="1"/>
          </p:cNvSpPr>
          <p:nvPr/>
        </p:nvSpPr>
        <p:spPr bwMode="auto">
          <a:xfrm>
            <a:off x="5107084" y="2492896"/>
            <a:ext cx="100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图形化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及仪表盘</a:t>
            </a:r>
          </a:p>
        </p:txBody>
      </p:sp>
      <p:grpSp>
        <p:nvGrpSpPr>
          <p:cNvPr id="226" name="Group 570"/>
          <p:cNvGrpSpPr>
            <a:grpSpLocks noChangeAspect="1"/>
          </p:cNvGrpSpPr>
          <p:nvPr/>
        </p:nvGrpSpPr>
        <p:grpSpPr bwMode="auto">
          <a:xfrm>
            <a:off x="5208195" y="2204864"/>
            <a:ext cx="717550" cy="314325"/>
            <a:chOff x="0" y="0"/>
            <a:chExt cx="717867" cy="501967"/>
          </a:xfrm>
        </p:grpSpPr>
        <p:pic>
          <p:nvPicPr>
            <p:cNvPr id="299" name="图片 77" descr="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0"/>
              <a:ext cx="501967" cy="50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图片 72" descr="ch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034"/>
              <a:ext cx="405643" cy="37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7" name="TextBox 96"/>
          <p:cNvSpPr txBox="1">
            <a:spLocks noChangeArrowheads="1"/>
          </p:cNvSpPr>
          <p:nvPr/>
        </p:nvSpPr>
        <p:spPr bwMode="auto">
          <a:xfrm>
            <a:off x="5121672" y="3498670"/>
            <a:ext cx="10287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0" dirty="0" err="1"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分析</a:t>
            </a:r>
          </a:p>
        </p:txBody>
      </p:sp>
      <p:grpSp>
        <p:nvGrpSpPr>
          <p:cNvPr id="228" name="Group 574"/>
          <p:cNvGrpSpPr>
            <a:grpSpLocks/>
          </p:cNvGrpSpPr>
          <p:nvPr/>
        </p:nvGrpSpPr>
        <p:grpSpPr bwMode="auto">
          <a:xfrm>
            <a:off x="5293068" y="2996952"/>
            <a:ext cx="601662" cy="523875"/>
            <a:chOff x="0" y="0"/>
            <a:chExt cx="601683" cy="581025"/>
          </a:xfrm>
        </p:grpSpPr>
        <p:sp>
          <p:nvSpPr>
            <p:cNvPr id="295" name="Line 53"/>
            <p:cNvSpPr>
              <a:spLocks noChangeShapeType="1"/>
            </p:cNvSpPr>
            <p:nvPr/>
          </p:nvSpPr>
          <p:spPr bwMode="auto">
            <a:xfrm>
              <a:off x="320686" y="360940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6" name="Line 54"/>
            <p:cNvSpPr>
              <a:spLocks noChangeShapeType="1"/>
            </p:cNvSpPr>
            <p:nvPr/>
          </p:nvSpPr>
          <p:spPr bwMode="auto">
            <a:xfrm flipH="1" flipV="1">
              <a:off x="320686" y="0"/>
              <a:ext cx="0" cy="322205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97" name="图片 73" descr="cub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8" y="72008"/>
              <a:ext cx="418032" cy="509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" name="Line 52"/>
            <p:cNvSpPr>
              <a:spLocks noChangeShapeType="1"/>
            </p:cNvSpPr>
            <p:nvPr/>
          </p:nvSpPr>
          <p:spPr bwMode="auto">
            <a:xfrm flipH="1">
              <a:off x="0" y="389111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9" name="TextBox 97"/>
          <p:cNvSpPr txBox="1">
            <a:spLocks noChangeArrowheads="1"/>
          </p:cNvSpPr>
          <p:nvPr/>
        </p:nvSpPr>
        <p:spPr bwMode="auto">
          <a:xfrm>
            <a:off x="4988146" y="4273072"/>
            <a:ext cx="1260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报表及查询</a:t>
            </a:r>
          </a:p>
        </p:txBody>
      </p:sp>
      <p:pic>
        <p:nvPicPr>
          <p:cNvPr id="230" name="图片 75" descr="notepa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520" y="3877870"/>
            <a:ext cx="6143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TextBox 97"/>
          <p:cNvSpPr txBox="1">
            <a:spLocks noChangeArrowheads="1"/>
          </p:cNvSpPr>
          <p:nvPr/>
        </p:nvSpPr>
        <p:spPr bwMode="auto">
          <a:xfrm>
            <a:off x="5141141" y="5093643"/>
            <a:ext cx="1049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生产实绩</a:t>
            </a:r>
          </a:p>
        </p:txBody>
      </p:sp>
      <p:sp>
        <p:nvSpPr>
          <p:cNvPr id="234" name="Freeform 9"/>
          <p:cNvSpPr>
            <a:spLocks/>
          </p:cNvSpPr>
          <p:nvPr/>
        </p:nvSpPr>
        <p:spPr bwMode="auto">
          <a:xfrm>
            <a:off x="6547122" y="2174884"/>
            <a:ext cx="503238" cy="350838"/>
          </a:xfrm>
          <a:custGeom>
            <a:avLst/>
            <a:gdLst>
              <a:gd name="T0" fmla="*/ 0 w 4247"/>
              <a:gd name="T1" fmla="*/ 761 h 1028"/>
              <a:gd name="T2" fmla="*/ 1543 w 4247"/>
              <a:gd name="T3" fmla="*/ 312 h 1028"/>
              <a:gd name="T4" fmla="*/ 1543 w 4247"/>
              <a:gd name="T5" fmla="*/ 579 h 1028"/>
              <a:gd name="T6" fmla="*/ 2777 w 4247"/>
              <a:gd name="T7" fmla="*/ 242 h 1028"/>
              <a:gd name="T8" fmla="*/ 2771 w 4247"/>
              <a:gd name="T9" fmla="*/ 492 h 1028"/>
              <a:gd name="T10" fmla="*/ 3815 w 4247"/>
              <a:gd name="T11" fmla="*/ 228 h 1028"/>
              <a:gd name="T12" fmla="*/ 3815 w 4247"/>
              <a:gd name="T13" fmla="*/ 0 h 1028"/>
              <a:gd name="T14" fmla="*/ 4247 w 4247"/>
              <a:gd name="T15" fmla="*/ 306 h 1028"/>
              <a:gd name="T16" fmla="*/ 3822 w 4247"/>
              <a:gd name="T17" fmla="*/ 735 h 1028"/>
              <a:gd name="T18" fmla="*/ 3816 w 4247"/>
              <a:gd name="T19" fmla="*/ 492 h 1028"/>
              <a:gd name="T20" fmla="*/ 2519 w 4247"/>
              <a:gd name="T21" fmla="*/ 884 h 1028"/>
              <a:gd name="T22" fmla="*/ 2528 w 4247"/>
              <a:gd name="T23" fmla="*/ 581 h 1028"/>
              <a:gd name="T24" fmla="*/ 1277 w 4247"/>
              <a:gd name="T25" fmla="*/ 930 h 1028"/>
              <a:gd name="T26" fmla="*/ 1277 w 4247"/>
              <a:gd name="T27" fmla="*/ 654 h 1028"/>
              <a:gd name="T28" fmla="*/ 0 w 4247"/>
              <a:gd name="T29" fmla="*/ 1028 h 1028"/>
              <a:gd name="T30" fmla="*/ 0 w 4247"/>
              <a:gd name="T31" fmla="*/ 761 h 10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247"/>
              <a:gd name="T49" fmla="*/ 0 h 1028"/>
              <a:gd name="T50" fmla="*/ 4247 w 4247"/>
              <a:gd name="T51" fmla="*/ 1028 h 10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247" h="1028">
                <a:moveTo>
                  <a:pt x="0" y="761"/>
                </a:moveTo>
                <a:lnTo>
                  <a:pt x="1543" y="312"/>
                </a:lnTo>
                <a:lnTo>
                  <a:pt x="1543" y="579"/>
                </a:lnTo>
                <a:lnTo>
                  <a:pt x="2777" y="242"/>
                </a:lnTo>
                <a:lnTo>
                  <a:pt x="2771" y="492"/>
                </a:lnTo>
                <a:lnTo>
                  <a:pt x="3815" y="228"/>
                </a:lnTo>
                <a:lnTo>
                  <a:pt x="3815" y="0"/>
                </a:lnTo>
                <a:lnTo>
                  <a:pt x="4247" y="306"/>
                </a:lnTo>
                <a:lnTo>
                  <a:pt x="3822" y="735"/>
                </a:lnTo>
                <a:lnTo>
                  <a:pt x="3816" y="492"/>
                </a:lnTo>
                <a:lnTo>
                  <a:pt x="2519" y="884"/>
                </a:lnTo>
                <a:lnTo>
                  <a:pt x="2528" y="581"/>
                </a:lnTo>
                <a:lnTo>
                  <a:pt x="1277" y="930"/>
                </a:lnTo>
                <a:lnTo>
                  <a:pt x="1277" y="654"/>
                </a:lnTo>
                <a:lnTo>
                  <a:pt x="0" y="1028"/>
                </a:lnTo>
                <a:lnTo>
                  <a:pt x="0" y="761"/>
                </a:lnTo>
                <a:close/>
              </a:path>
            </a:pathLst>
          </a:custGeom>
          <a:gradFill rotWithShape="1">
            <a:gsLst>
              <a:gs pos="0">
                <a:srgbClr val="49C349"/>
              </a:gs>
              <a:gs pos="100000">
                <a:srgbClr val="3399FF"/>
              </a:gs>
            </a:gsLst>
            <a:lin ang="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6" name="右箭头 1822"/>
          <p:cNvSpPr>
            <a:spLocks noChangeArrowheads="1"/>
          </p:cNvSpPr>
          <p:nvPr/>
        </p:nvSpPr>
        <p:spPr bwMode="auto">
          <a:xfrm>
            <a:off x="1984651" y="3625849"/>
            <a:ext cx="269875" cy="301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Line 1107"/>
          <p:cNvSpPr>
            <a:spLocks noChangeShapeType="1"/>
          </p:cNvSpPr>
          <p:nvPr/>
        </p:nvSpPr>
        <p:spPr bwMode="auto">
          <a:xfrm>
            <a:off x="5971180" y="2534660"/>
            <a:ext cx="143967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8" name="Line 1108"/>
          <p:cNvSpPr>
            <a:spLocks noChangeShapeType="1"/>
          </p:cNvSpPr>
          <p:nvPr/>
        </p:nvSpPr>
        <p:spPr bwMode="auto">
          <a:xfrm>
            <a:off x="5925745" y="4060823"/>
            <a:ext cx="178785" cy="793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9" name="Line 1109"/>
          <p:cNvSpPr>
            <a:spLocks noChangeShapeType="1"/>
          </p:cNvSpPr>
          <p:nvPr/>
        </p:nvSpPr>
        <p:spPr bwMode="auto">
          <a:xfrm flipV="1">
            <a:off x="5992512" y="5683176"/>
            <a:ext cx="122635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" name="Line 1110"/>
          <p:cNvSpPr>
            <a:spLocks noChangeShapeType="1"/>
          </p:cNvSpPr>
          <p:nvPr/>
        </p:nvSpPr>
        <p:spPr bwMode="auto">
          <a:xfrm>
            <a:off x="5835891" y="4844858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" name="Line 1111"/>
          <p:cNvSpPr>
            <a:spLocks noChangeShapeType="1"/>
          </p:cNvSpPr>
          <p:nvPr/>
        </p:nvSpPr>
        <p:spPr bwMode="auto">
          <a:xfrm>
            <a:off x="6108021" y="2532651"/>
            <a:ext cx="0" cy="3166144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" name="Line 1107"/>
          <p:cNvSpPr>
            <a:spLocks noChangeShapeType="1"/>
          </p:cNvSpPr>
          <p:nvPr/>
        </p:nvSpPr>
        <p:spPr bwMode="auto">
          <a:xfrm>
            <a:off x="5107084" y="2534660"/>
            <a:ext cx="2089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" name="Line 1111"/>
          <p:cNvSpPr>
            <a:spLocks noChangeShapeType="1"/>
          </p:cNvSpPr>
          <p:nvPr/>
        </p:nvSpPr>
        <p:spPr bwMode="auto">
          <a:xfrm>
            <a:off x="5098684" y="2534660"/>
            <a:ext cx="0" cy="3168352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" name="Line 1107"/>
          <p:cNvSpPr>
            <a:spLocks noChangeShapeType="1"/>
          </p:cNvSpPr>
          <p:nvPr/>
        </p:nvSpPr>
        <p:spPr bwMode="auto">
          <a:xfrm>
            <a:off x="5105021" y="3284984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" name="Line 1107"/>
          <p:cNvSpPr>
            <a:spLocks noChangeShapeType="1"/>
          </p:cNvSpPr>
          <p:nvPr/>
        </p:nvSpPr>
        <p:spPr bwMode="auto">
          <a:xfrm>
            <a:off x="5107083" y="4094161"/>
            <a:ext cx="194691" cy="1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" name="Line 1107"/>
          <p:cNvSpPr>
            <a:spLocks noChangeShapeType="1"/>
          </p:cNvSpPr>
          <p:nvPr/>
        </p:nvSpPr>
        <p:spPr bwMode="auto">
          <a:xfrm>
            <a:off x="5098684" y="4869160"/>
            <a:ext cx="2173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50" name="直接连接符 1770"/>
          <p:cNvCxnSpPr>
            <a:cxnSpLocks noChangeShapeType="1"/>
          </p:cNvCxnSpPr>
          <p:nvPr/>
        </p:nvCxnSpPr>
        <p:spPr bwMode="auto">
          <a:xfrm flipH="1">
            <a:off x="1353252" y="1174752"/>
            <a:ext cx="14572" cy="5104324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Text Box 1121"/>
          <p:cNvSpPr txBox="1">
            <a:spLocks noChangeArrowheads="1"/>
          </p:cNvSpPr>
          <p:nvPr/>
        </p:nvSpPr>
        <p:spPr bwMode="auto">
          <a:xfrm>
            <a:off x="2641977" y="1230802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数据转换与存储</a:t>
            </a:r>
          </a:p>
        </p:txBody>
      </p:sp>
      <p:sp>
        <p:nvSpPr>
          <p:cNvPr id="252" name="Text Box 1121"/>
          <p:cNvSpPr txBox="1">
            <a:spLocks noChangeArrowheads="1"/>
          </p:cNvSpPr>
          <p:nvPr/>
        </p:nvSpPr>
        <p:spPr bwMode="auto">
          <a:xfrm>
            <a:off x="6019970" y="1226493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数据分析与挖掘</a:t>
            </a:r>
          </a:p>
        </p:txBody>
      </p:sp>
      <p:sp>
        <p:nvSpPr>
          <p:cNvPr id="254" name="右箭头 1534"/>
          <p:cNvSpPr>
            <a:spLocks noChangeArrowheads="1"/>
          </p:cNvSpPr>
          <p:nvPr/>
        </p:nvSpPr>
        <p:spPr bwMode="auto">
          <a:xfrm>
            <a:off x="4657199" y="3633019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流程图: 磁盘 197"/>
          <p:cNvSpPr>
            <a:spLocks noChangeArrowheads="1"/>
          </p:cNvSpPr>
          <p:nvPr/>
        </p:nvSpPr>
        <p:spPr bwMode="auto">
          <a:xfrm>
            <a:off x="2350387" y="2556425"/>
            <a:ext cx="805906" cy="465363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</a:p>
        </p:txBody>
      </p:sp>
      <p:sp>
        <p:nvSpPr>
          <p:cNvPr id="263" name="流程图: 磁盘 197"/>
          <p:cNvSpPr>
            <a:spLocks noChangeArrowheads="1"/>
          </p:cNvSpPr>
          <p:nvPr/>
        </p:nvSpPr>
        <p:spPr bwMode="auto">
          <a:xfrm>
            <a:off x="2350387" y="3131962"/>
            <a:ext cx="814637" cy="478066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264" name="流程图: 磁盘 197"/>
          <p:cNvSpPr>
            <a:spLocks noChangeArrowheads="1"/>
          </p:cNvSpPr>
          <p:nvPr/>
        </p:nvSpPr>
        <p:spPr bwMode="auto">
          <a:xfrm>
            <a:off x="2350388" y="3704618"/>
            <a:ext cx="805906" cy="475660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质量</a:t>
            </a:r>
          </a:p>
        </p:txBody>
      </p:sp>
      <p:sp>
        <p:nvSpPr>
          <p:cNvPr id="265" name="流程图: 磁盘 197"/>
          <p:cNvSpPr>
            <a:spLocks noChangeArrowheads="1"/>
          </p:cNvSpPr>
          <p:nvPr/>
        </p:nvSpPr>
        <p:spPr bwMode="auto">
          <a:xfrm>
            <a:off x="2350387" y="4282683"/>
            <a:ext cx="805906" cy="473659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采购</a:t>
            </a:r>
          </a:p>
        </p:txBody>
      </p:sp>
      <p:sp>
        <p:nvSpPr>
          <p:cNvPr id="266" name="流程图: 磁盘 197"/>
          <p:cNvSpPr>
            <a:spLocks noChangeArrowheads="1"/>
          </p:cNvSpPr>
          <p:nvPr/>
        </p:nvSpPr>
        <p:spPr bwMode="auto">
          <a:xfrm>
            <a:off x="2355528" y="4858716"/>
            <a:ext cx="800765" cy="473691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</a:p>
        </p:txBody>
      </p:sp>
      <p:sp>
        <p:nvSpPr>
          <p:cNvPr id="269" name="Line 1107"/>
          <p:cNvSpPr>
            <a:spLocks noChangeShapeType="1"/>
          </p:cNvSpPr>
          <p:nvPr/>
        </p:nvSpPr>
        <p:spPr bwMode="auto">
          <a:xfrm>
            <a:off x="5105020" y="5698795"/>
            <a:ext cx="196755" cy="421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08"/>
          <p:cNvSpPr>
            <a:spLocks noChangeShapeType="1"/>
          </p:cNvSpPr>
          <p:nvPr/>
        </p:nvSpPr>
        <p:spPr bwMode="auto">
          <a:xfrm flipV="1">
            <a:off x="5971180" y="3273338"/>
            <a:ext cx="143967" cy="11646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7" name="圆角矩形 816"/>
          <p:cNvSpPr/>
          <p:nvPr/>
        </p:nvSpPr>
        <p:spPr>
          <a:xfrm>
            <a:off x="2227599" y="1674818"/>
            <a:ext cx="2429600" cy="328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数据仓库</a:t>
            </a:r>
          </a:p>
        </p:txBody>
      </p:sp>
      <p:cxnSp>
        <p:nvCxnSpPr>
          <p:cNvPr id="820" name="直接箭头连接符 819"/>
          <p:cNvCxnSpPr/>
          <p:nvPr/>
        </p:nvCxnSpPr>
        <p:spPr>
          <a:xfrm>
            <a:off x="2770091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直接箭头连接符 820"/>
          <p:cNvCxnSpPr/>
          <p:nvPr/>
        </p:nvCxnSpPr>
        <p:spPr>
          <a:xfrm>
            <a:off x="4154145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" name="圆角矩形 821"/>
          <p:cNvSpPr/>
          <p:nvPr/>
        </p:nvSpPr>
        <p:spPr>
          <a:xfrm>
            <a:off x="2215450" y="5675346"/>
            <a:ext cx="2441749" cy="357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云存储平台</a:t>
            </a:r>
          </a:p>
        </p:txBody>
      </p:sp>
      <p:cxnSp>
        <p:nvCxnSpPr>
          <p:cNvPr id="823" name="直接箭头连接符 822"/>
          <p:cNvCxnSpPr/>
          <p:nvPr/>
        </p:nvCxnSpPr>
        <p:spPr>
          <a:xfrm rot="16200000" flipH="1">
            <a:off x="2709212" y="5563824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" name="右箭头 1534"/>
          <p:cNvSpPr>
            <a:spLocks noChangeArrowheads="1"/>
          </p:cNvSpPr>
          <p:nvPr/>
        </p:nvSpPr>
        <p:spPr bwMode="auto">
          <a:xfrm>
            <a:off x="1100469" y="3645024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6" name="流程图: 磁盘 197"/>
          <p:cNvSpPr>
            <a:spLocks noChangeArrowheads="1"/>
          </p:cNvSpPr>
          <p:nvPr/>
        </p:nvSpPr>
        <p:spPr bwMode="auto">
          <a:xfrm>
            <a:off x="418130" y="2924944"/>
            <a:ext cx="704178" cy="662712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过程数据</a:t>
            </a:r>
          </a:p>
        </p:txBody>
      </p:sp>
      <p:sp>
        <p:nvSpPr>
          <p:cNvPr id="827" name="流程图: 磁盘 197"/>
          <p:cNvSpPr>
            <a:spLocks noChangeArrowheads="1"/>
          </p:cNvSpPr>
          <p:nvPr/>
        </p:nvSpPr>
        <p:spPr bwMode="auto">
          <a:xfrm>
            <a:off x="418129" y="3861048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非结构化数据</a:t>
            </a:r>
          </a:p>
        </p:txBody>
      </p:sp>
      <p:sp>
        <p:nvSpPr>
          <p:cNvPr id="818" name="流程图: 磁盘 197"/>
          <p:cNvSpPr>
            <a:spLocks noChangeArrowheads="1"/>
          </p:cNvSpPr>
          <p:nvPr/>
        </p:nvSpPr>
        <p:spPr bwMode="auto">
          <a:xfrm>
            <a:off x="3708279" y="2556796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产品质量主题</a:t>
            </a:r>
          </a:p>
        </p:txBody>
      </p:sp>
      <p:sp>
        <p:nvSpPr>
          <p:cNvPr id="819" name="流程图: 磁盘 197"/>
          <p:cNvSpPr>
            <a:spLocks noChangeArrowheads="1"/>
          </p:cNvSpPr>
          <p:nvPr/>
        </p:nvSpPr>
        <p:spPr bwMode="auto">
          <a:xfrm>
            <a:off x="3708279" y="3273338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生产成品主题</a:t>
            </a:r>
          </a:p>
        </p:txBody>
      </p:sp>
      <p:sp>
        <p:nvSpPr>
          <p:cNvPr id="829" name="流程图: 磁盘 197"/>
          <p:cNvSpPr>
            <a:spLocks noChangeArrowheads="1"/>
          </p:cNvSpPr>
          <p:nvPr/>
        </p:nvSpPr>
        <p:spPr bwMode="auto">
          <a:xfrm>
            <a:off x="3722097" y="3990313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销售与服务</a:t>
            </a:r>
          </a:p>
        </p:txBody>
      </p:sp>
      <p:sp>
        <p:nvSpPr>
          <p:cNvPr id="833" name="流程图: 磁盘 197"/>
          <p:cNvSpPr>
            <a:spLocks noChangeArrowheads="1"/>
          </p:cNvSpPr>
          <p:nvPr/>
        </p:nvSpPr>
        <p:spPr bwMode="auto">
          <a:xfrm>
            <a:off x="3722097" y="4719242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其它主题库</a:t>
            </a:r>
          </a:p>
        </p:txBody>
      </p:sp>
      <p:pic>
        <p:nvPicPr>
          <p:cNvPr id="834" name="Picture 10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06485" y="4581878"/>
            <a:ext cx="664696" cy="51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835" name="Picture 39" descr="screen-capture-4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7122" y="2984514"/>
            <a:ext cx="531314" cy="5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8" name="Picture 38" descr="screen-capture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23760" y="5200843"/>
            <a:ext cx="558720" cy="55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" name="Picture 40" descr="screen-capture-3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92080" y="5418110"/>
            <a:ext cx="695002" cy="4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1" name="矩形 1821"/>
          <p:cNvSpPr>
            <a:spLocks noChangeArrowheads="1"/>
          </p:cNvSpPr>
          <p:nvPr/>
        </p:nvSpPr>
        <p:spPr bwMode="auto">
          <a:xfrm>
            <a:off x="6243637" y="1676955"/>
            <a:ext cx="115290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2" name="矩形 1821"/>
          <p:cNvSpPr>
            <a:spLocks noChangeArrowheads="1"/>
          </p:cNvSpPr>
          <p:nvPr/>
        </p:nvSpPr>
        <p:spPr bwMode="auto">
          <a:xfrm>
            <a:off x="7460271" y="1671119"/>
            <a:ext cx="1168030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0" name="TextBox 96"/>
          <p:cNvSpPr txBox="1">
            <a:spLocks noChangeArrowheads="1"/>
          </p:cNvSpPr>
          <p:nvPr/>
        </p:nvSpPr>
        <p:spPr bwMode="auto">
          <a:xfrm>
            <a:off x="5019950" y="5885223"/>
            <a:ext cx="1159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经营风险分析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2760" y="2564904"/>
            <a:ext cx="798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需求预测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6419457" y="3568147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行业发展趋势分析</a:t>
            </a:r>
          </a:p>
        </p:txBody>
      </p:sp>
      <p:sp>
        <p:nvSpPr>
          <p:cNvPr id="844" name="TextBox 843"/>
          <p:cNvSpPr txBox="1"/>
          <p:nvPr/>
        </p:nvSpPr>
        <p:spPr>
          <a:xfrm>
            <a:off x="6387204" y="4725144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产品价格趋势分析</a:t>
            </a:r>
          </a:p>
        </p:txBody>
      </p:sp>
      <p:pic>
        <p:nvPicPr>
          <p:cNvPr id="845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1836" y="4180278"/>
            <a:ext cx="5492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6" name="Picture 115" descr="BusinessIntelligence_head-wgears_icon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55805" y="2276872"/>
            <a:ext cx="467916" cy="53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" name="Picture 71" descr="Applications"/>
          <p:cNvPicPr>
            <a:picLocks noChangeAspect="1" noChangeArrowheads="1"/>
          </p:cNvPicPr>
          <p:nvPr/>
        </p:nvPicPr>
        <p:blipFill>
          <a:blip r:embed="rId13">
            <a:lum bright="-4000" contrast="8000"/>
          </a:blip>
          <a:srcRect/>
          <a:stretch>
            <a:fillRect/>
          </a:stretch>
        </p:blipFill>
        <p:spPr bwMode="auto">
          <a:xfrm>
            <a:off x="6511835" y="5250086"/>
            <a:ext cx="549275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" name="TextBox 849"/>
          <p:cNvSpPr txBox="1"/>
          <p:nvPr/>
        </p:nvSpPr>
        <p:spPr>
          <a:xfrm>
            <a:off x="6387204" y="5703639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生产成本预测</a:t>
            </a:r>
          </a:p>
        </p:txBody>
      </p:sp>
      <p:pic>
        <p:nvPicPr>
          <p:cNvPr id="85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14" cstate="print"/>
          <a:srcRect l="-2933" t="-45616" r="2933" b="36530"/>
          <a:stretch>
            <a:fillRect/>
          </a:stretch>
        </p:blipFill>
        <p:spPr bwMode="auto">
          <a:xfrm>
            <a:off x="429158" y="1844824"/>
            <a:ext cx="782319" cy="8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2" name="流程图: 磁盘 197"/>
          <p:cNvSpPr>
            <a:spLocks noChangeArrowheads="1"/>
          </p:cNvSpPr>
          <p:nvPr/>
        </p:nvSpPr>
        <p:spPr bwMode="auto">
          <a:xfrm>
            <a:off x="418130" y="4813054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结构化数据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7656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现状分析</a:t>
            </a:r>
          </a:p>
        </p:txBody>
      </p:sp>
      <p:sp>
        <p:nvSpPr>
          <p:cNvPr id="853" name="TextBox 852"/>
          <p:cNvSpPr txBox="1"/>
          <p:nvPr/>
        </p:nvSpPr>
        <p:spPr>
          <a:xfrm>
            <a:off x="6291135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趋势分析</a:t>
            </a:r>
          </a:p>
        </p:txBody>
      </p:sp>
      <p:sp>
        <p:nvSpPr>
          <p:cNvPr id="854" name="TextBox 853"/>
          <p:cNvSpPr txBox="1"/>
          <p:nvPr/>
        </p:nvSpPr>
        <p:spPr>
          <a:xfrm>
            <a:off x="7514243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优化控制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1866310"/>
            <a:ext cx="92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云平台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7604990" y="5816297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年度规划</a:t>
            </a:r>
          </a:p>
        </p:txBody>
      </p:sp>
      <p:pic>
        <p:nvPicPr>
          <p:cNvPr id="856" name="Picture 7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714780" y="307103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" name="Picture 41" descr="screen-capture-2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753982" y="4145111"/>
            <a:ext cx="563810" cy="5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8" name="TextBox 857"/>
          <p:cNvSpPr txBox="1"/>
          <p:nvPr/>
        </p:nvSpPr>
        <p:spPr>
          <a:xfrm>
            <a:off x="7677787" y="473066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j-ea"/>
                <a:ea typeface="+mj-ea"/>
              </a:rPr>
              <a:t>产品研发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859" name="TextBox 858"/>
          <p:cNvSpPr txBox="1"/>
          <p:nvPr/>
        </p:nvSpPr>
        <p:spPr>
          <a:xfrm>
            <a:off x="7604990" y="372001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质量优化</a:t>
            </a:r>
          </a:p>
        </p:txBody>
      </p:sp>
      <p:sp>
        <p:nvSpPr>
          <p:cNvPr id="860" name="TextBox 859"/>
          <p:cNvSpPr txBox="1"/>
          <p:nvPr/>
        </p:nvSpPr>
        <p:spPr>
          <a:xfrm>
            <a:off x="7598465" y="2846014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成本优化</a:t>
            </a:r>
          </a:p>
        </p:txBody>
      </p:sp>
      <p:sp>
        <p:nvSpPr>
          <p:cNvPr id="560" name="TextBox 55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</a:t>
            </a:r>
            <a:r>
              <a:rPr lang="en-US" altLang="zh-CN" sz="3200" b="1" dirty="0" err="1">
                <a:solidFill>
                  <a:srgbClr val="0000FF"/>
                </a:solidFill>
                <a:latin typeface="+mj-ea"/>
                <a:ea typeface="+mj-ea"/>
              </a:rPr>
              <a:t>工业大数据集成平台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559" name="直接箭头连接符 558"/>
          <p:cNvCxnSpPr/>
          <p:nvPr/>
        </p:nvCxnSpPr>
        <p:spPr>
          <a:xfrm rot="16200000" flipH="1">
            <a:off x="3963924" y="5563919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005076" y="1307129"/>
            <a:ext cx="2926450" cy="2808312"/>
          </a:xfrm>
          <a:prstGeom prst="rect">
            <a:avLst/>
          </a:prstGeom>
          <a:solidFill>
            <a:srgbClr val="B4FEBB">
              <a:alpha val="43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 bwMode="auto">
          <a:xfrm>
            <a:off x="3579548" y="3530751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611560" y="4138319"/>
            <a:ext cx="7920880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550720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产品精益制造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573743" y="1877391"/>
            <a:ext cx="1710940" cy="345788"/>
          </a:xfrm>
          <a:prstGeom prst="rect">
            <a:avLst/>
          </a:prstGeom>
          <a:solidFill>
            <a:srgbClr val="00B0F0">
              <a:alpha val="76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683568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战略精益决策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581140" y="2418753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3581140" y="2977565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成本精益优化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2411760" y="2637777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 bwMode="auto">
          <a:xfrm>
            <a:off x="5940152" y="2649403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9548" y="1379137"/>
            <a:ext cx="171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运营精益管理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9087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战略决策层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660232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制造执行层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07904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运营管理层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4363480" y="4797152"/>
            <a:ext cx="1972145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主数据</a:t>
            </a:r>
            <a:endParaRPr lang="en-US" altLang="zh-CN" sz="1400" kern="0" dirty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611560" y="5678214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75" name="圆柱形 74"/>
          <p:cNvSpPr>
            <a:spLocks noChangeArrowheads="1"/>
          </p:cNvSpPr>
          <p:nvPr/>
        </p:nvSpPr>
        <p:spPr bwMode="auto">
          <a:xfrm>
            <a:off x="2959010" y="5781402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柱形 75"/>
          <p:cNvSpPr/>
          <p:nvPr/>
        </p:nvSpPr>
        <p:spPr>
          <a:xfrm>
            <a:off x="4245918" y="5781402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AutoShape 34"/>
          <p:cNvSpPr>
            <a:spLocks noChangeArrowheads="1"/>
          </p:cNvSpPr>
          <p:nvPr/>
        </p:nvSpPr>
        <p:spPr bwMode="gray">
          <a:xfrm>
            <a:off x="5542061" y="5781402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1"/>
          <p:cNvSpPr>
            <a:spLocks noChangeArrowheads="1"/>
          </p:cNvSpPr>
          <p:nvPr/>
        </p:nvSpPr>
        <p:spPr bwMode="auto">
          <a:xfrm>
            <a:off x="7524328" y="5875064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611560" y="4797152"/>
            <a:ext cx="3595688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rgbClr val="0070C0"/>
                </a:solidFill>
                <a:latin typeface="+mj-ea"/>
                <a:ea typeface="+mj-ea"/>
              </a:rPr>
              <a:t>ETL</a:t>
            </a:r>
            <a:endParaRPr lang="zh-CN" altLang="en-US" sz="1600" b="1" kern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10" y="4933677"/>
            <a:ext cx="96043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矩形 80"/>
          <p:cNvSpPr/>
          <p:nvPr/>
        </p:nvSpPr>
        <p:spPr>
          <a:xfrm>
            <a:off x="1159248" y="5314677"/>
            <a:ext cx="922337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/>
              <a:t>DataStage</a:t>
            </a:r>
            <a:endParaRPr lang="zh-CN" altLang="en-US" sz="1050"/>
          </a:p>
        </p:txBody>
      </p:sp>
      <p:sp>
        <p:nvSpPr>
          <p:cNvPr id="82" name="圆角矩形 81"/>
          <p:cNvSpPr/>
          <p:nvPr/>
        </p:nvSpPr>
        <p:spPr>
          <a:xfrm>
            <a:off x="2153023" y="4882877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数据抽取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3132510" y="4882877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数据清洗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2153023" y="5243239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数据转换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3132510" y="5243239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数据载入</a:t>
            </a:r>
          </a:p>
        </p:txBody>
      </p:sp>
      <p:sp>
        <p:nvSpPr>
          <p:cNvPr id="86" name="矩形 85"/>
          <p:cNvSpPr/>
          <p:nvPr/>
        </p:nvSpPr>
        <p:spPr>
          <a:xfrm>
            <a:off x="5182924" y="5227364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Master Data Management</a:t>
            </a:r>
            <a:endParaRPr lang="zh-CN" altLang="en-US" sz="1050" dirty="0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13" y="4830489"/>
            <a:ext cx="919163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组合 6"/>
          <p:cNvGrpSpPr>
            <a:grpSpLocks/>
          </p:cNvGrpSpPr>
          <p:nvPr/>
        </p:nvGrpSpPr>
        <p:grpSpPr bwMode="auto">
          <a:xfrm>
            <a:off x="6876256" y="5762352"/>
            <a:ext cx="635000" cy="625475"/>
            <a:chOff x="6908422" y="4347402"/>
            <a:chExt cx="635342" cy="625755"/>
          </a:xfrm>
        </p:grpSpPr>
        <p:grpSp>
          <p:nvGrpSpPr>
            <p:cNvPr id="89" name="组合 88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0" name="立方体 109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1" name="立方体 110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2" name="立方体 111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3" name="立方体 112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4" name="立方体 113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5" name="立方体 114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6" name="立方体 115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7" name="立方体 116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8" name="立方体 117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101" name="立方体 100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2" name="立方体 101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3" name="立方体 102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4" name="立方体 103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5" name="立方体 104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6" name="立方体 105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7" name="立方体 106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8" name="立方体 107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9" name="立方体 108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92" name="立方体 9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3" name="立方体 9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4" name="立方体 9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5" name="立方体 9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6" name="立方体 9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7" name="立方体 9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8" name="立方体 9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9" name="立方体 9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0" name="立方体 9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sp>
        <p:nvSpPr>
          <p:cNvPr id="119" name="圆角矩形 118"/>
          <p:cNvSpPr/>
          <p:nvPr/>
        </p:nvSpPr>
        <p:spPr bwMode="auto">
          <a:xfrm>
            <a:off x="6475933" y="4797152"/>
            <a:ext cx="2056507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元数据</a:t>
            </a:r>
            <a:endParaRPr lang="en-US" altLang="zh-CN" sz="1400" kern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07" y="4857477"/>
            <a:ext cx="1031917" cy="40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矩形 120"/>
          <p:cNvSpPr/>
          <p:nvPr/>
        </p:nvSpPr>
        <p:spPr>
          <a:xfrm>
            <a:off x="7444432" y="5219908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Metadata Management</a:t>
            </a:r>
            <a:endParaRPr lang="zh-CN" altLang="en-US" sz="1050" dirty="0"/>
          </a:p>
        </p:txBody>
      </p:sp>
      <p:pic>
        <p:nvPicPr>
          <p:cNvPr id="122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5" cstate="print"/>
          <a:srcRect l="-2933" t="-45616" r="2933" b="36530"/>
          <a:stretch>
            <a:fillRect/>
          </a:stretch>
        </p:blipFill>
        <p:spPr bwMode="auto">
          <a:xfrm>
            <a:off x="1943065" y="5607127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TextBox 122"/>
          <p:cNvSpPr txBox="1"/>
          <p:nvPr/>
        </p:nvSpPr>
        <p:spPr>
          <a:xfrm>
            <a:off x="1905575" y="5693622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14" name="上下箭头 13"/>
          <p:cNvSpPr/>
          <p:nvPr/>
        </p:nvSpPr>
        <p:spPr bwMode="auto">
          <a:xfrm>
            <a:off x="1451099" y="3035321"/>
            <a:ext cx="384597" cy="1102998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24" name="上下箭头 123"/>
          <p:cNvSpPr/>
          <p:nvPr/>
        </p:nvSpPr>
        <p:spPr bwMode="auto">
          <a:xfrm>
            <a:off x="7211739" y="3014934"/>
            <a:ext cx="384597" cy="1123385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28123" y="1307129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决策结果下达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958565" y="1311890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制造计划下达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9385" y="127805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异型材生产线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21433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板带材生产线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380312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   铝箔生产线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748978" y="1484784"/>
            <a:ext cx="430887" cy="1181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其它生产线</a:t>
            </a:r>
          </a:p>
        </p:txBody>
      </p:sp>
      <p:pic>
        <p:nvPicPr>
          <p:cNvPr id="129" name="Picture 115" descr="BusinessIntelligence_head-wgears_icon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568" y="1628800"/>
            <a:ext cx="644005" cy="73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0" descr="screen-capture-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8194" y="1648775"/>
            <a:ext cx="878936" cy="71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下箭头 20"/>
          <p:cNvSpPr/>
          <p:nvPr/>
        </p:nvSpPr>
        <p:spPr bwMode="auto">
          <a:xfrm>
            <a:off x="899592" y="2362003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1" name="下箭头 130"/>
          <p:cNvSpPr/>
          <p:nvPr/>
        </p:nvSpPr>
        <p:spPr bwMode="auto">
          <a:xfrm>
            <a:off x="1835696" y="2355647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、智能决策层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决策支持系统架构</a:t>
            </a:r>
          </a:p>
        </p:txBody>
      </p:sp>
    </p:spTree>
    <p:extLst>
      <p:ext uri="{BB962C8B-B14F-4D97-AF65-F5344CB8AC3E}">
        <p14:creationId xmlns:p14="http://schemas.microsoft.com/office/powerpoint/2010/main" val="17452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908720"/>
            <a:ext cx="8568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战略决策层：</a:t>
            </a:r>
            <a:r>
              <a:rPr lang="zh-CN" altLang="en-US" sz="2000" dirty="0">
                <a:latin typeface="+mj-ea"/>
                <a:ea typeface="+mj-ea"/>
              </a:rPr>
              <a:t>建立市场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产品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投资三极关系，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寻找链中的薄弱环节和不确定因素</a:t>
            </a:r>
            <a:r>
              <a:rPr lang="zh-CN" altLang="en-US" sz="2000" dirty="0">
                <a:latin typeface="+mj-ea"/>
                <a:ea typeface="+mj-ea"/>
              </a:rPr>
              <a:t>，并优化链间连接，实现发展战略精益决策。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2281098" y="1833198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市场开发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5586448" y="1801272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战略投资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3721258" y="3227228"/>
            <a:ext cx="1440160" cy="792088"/>
          </a:xfrm>
          <a:prstGeom prst="ellipse">
            <a:avLst/>
          </a:prstGeom>
          <a:solidFill>
            <a:srgbClr val="FFC000">
              <a:alpha val="53000"/>
            </a:srgbClr>
          </a:solidFill>
          <a:ln w="317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3289210" y="2968074"/>
            <a:ext cx="2304256" cy="1296144"/>
          </a:xfrm>
          <a:prstGeom prst="ellips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endCxn id="6" idx="4"/>
          </p:cNvCxnSpPr>
          <p:nvPr/>
        </p:nvCxnSpPr>
        <p:spPr>
          <a:xfrm rot="5400000">
            <a:off x="4117302" y="3551264"/>
            <a:ext cx="792088" cy="144016"/>
          </a:xfrm>
          <a:prstGeom prst="curvedConnector3">
            <a:avLst>
              <a:gd name="adj1" fmla="val 48269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6" idx="6"/>
          </p:cNvCxnSpPr>
          <p:nvPr/>
        </p:nvCxnSpPr>
        <p:spPr>
          <a:xfrm>
            <a:off x="4513346" y="3616146"/>
            <a:ext cx="648072" cy="71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046794" y="2625286"/>
            <a:ext cx="144016" cy="100811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837382" y="2651164"/>
            <a:ext cx="252028" cy="7920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729370" y="3731284"/>
            <a:ext cx="864096" cy="53293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48364" y="231450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现有产品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0598" y="234338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下一代产品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3784" y="430734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待开发产品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2934" y="4298722"/>
            <a:ext cx="104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  <a:latin typeface="+mj-ea"/>
                <a:ea typeface="+mj-ea"/>
              </a:rPr>
              <a:t>衍生产品</a:t>
            </a:r>
          </a:p>
        </p:txBody>
      </p:sp>
      <p:cxnSp>
        <p:nvCxnSpPr>
          <p:cNvPr id="32" name="直接箭头连接符 31"/>
          <p:cNvCxnSpPr>
            <a:stCxn id="29" idx="0"/>
          </p:cNvCxnSpPr>
          <p:nvPr/>
        </p:nvCxnSpPr>
        <p:spPr>
          <a:xfrm flipV="1">
            <a:off x="3575742" y="3633398"/>
            <a:ext cx="24378" cy="6653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右箭头 32"/>
          <p:cNvSpPr/>
          <p:nvPr/>
        </p:nvSpPr>
        <p:spPr bwMode="auto">
          <a:xfrm>
            <a:off x="3505234" y="2003092"/>
            <a:ext cx="2088232" cy="18973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5" name="左右箭头 34"/>
          <p:cNvSpPr/>
          <p:nvPr/>
        </p:nvSpPr>
        <p:spPr bwMode="auto">
          <a:xfrm rot="13921865">
            <a:off x="2716914" y="2711211"/>
            <a:ext cx="1005097" cy="198316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6" name="左右箭头 35"/>
          <p:cNvSpPr/>
          <p:nvPr/>
        </p:nvSpPr>
        <p:spPr bwMode="auto">
          <a:xfrm rot="18726602">
            <a:off x="5215966" y="2726832"/>
            <a:ext cx="1090041" cy="19427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54534" y="43319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产品研发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68110" y="2435140"/>
            <a:ext cx="25056" cy="20174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507042" y="4739396"/>
            <a:ext cx="0" cy="14122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54830" y="2444633"/>
            <a:ext cx="3960" cy="20335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2551878" y="281036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840938" y="262228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客户需求分析</a:t>
            </a: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2566262" y="332511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829610" y="315925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企业品牌建设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2546476" y="386508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827584" y="3696780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EVI研发计划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4190810" y="506609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840938" y="4232825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营销模式创新</a:t>
            </a: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6281444" y="339149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 bwMode="auto">
          <a:xfrm>
            <a:off x="6585555" y="318992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投资来源分析</a:t>
            </a: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2581658" y="445261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 bwMode="auto">
          <a:xfrm>
            <a:off x="2479870" y="488341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产品研发计划</a:t>
            </a: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6258790" y="281251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 bwMode="auto">
          <a:xfrm>
            <a:off x="6585192" y="263664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投资额度估算</a:t>
            </a: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6284668" y="391936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 bwMode="auto">
          <a:xfrm>
            <a:off x="6592952" y="373128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投资风险分析</a:t>
            </a: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6279042" y="447817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 bwMode="auto">
          <a:xfrm>
            <a:off x="6592952" y="429009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投资回报率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4190810" y="561005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 bwMode="auto">
          <a:xfrm>
            <a:off x="2479870" y="542197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质量提升计划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4190810" y="61516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 bwMode="auto">
          <a:xfrm>
            <a:off x="2479870" y="596353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工艺装备条件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43222" y="191945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成熟度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4974" y="521982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可行性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08362" y="1914399"/>
            <a:ext cx="120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投资风险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3784" y="4883412"/>
            <a:ext cx="352066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战略决策层的目的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: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战略发展规划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市场开发规划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产品研发规划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en-US" altLang="zh-CN" sz="2800" b="1" dirty="0" err="1">
                <a:solidFill>
                  <a:srgbClr val="0000FF"/>
                </a:solidFill>
                <a:latin typeface="+mj-ea"/>
                <a:ea typeface="+mj-ea"/>
              </a:rPr>
              <a:t>发展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战略的精益决策</a:t>
            </a:r>
          </a:p>
        </p:txBody>
      </p:sp>
    </p:spTree>
    <p:extLst>
      <p:ext uri="{BB962C8B-B14F-4D97-AF65-F5344CB8AC3E}">
        <p14:creationId xmlns:p14="http://schemas.microsoft.com/office/powerpoint/2010/main" val="2895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图示 51"/>
          <p:cNvGraphicFramePr/>
          <p:nvPr>
            <p:extLst>
              <p:ext uri="{D42A27DB-BD31-4B8C-83A1-F6EECF244321}">
                <p14:modId xmlns:p14="http://schemas.microsoft.com/office/powerpoint/2010/main" val="3090828806"/>
              </p:ext>
            </p:extLst>
          </p:nvPr>
        </p:nvGraphicFramePr>
        <p:xfrm>
          <a:off x="1475656" y="2505188"/>
          <a:ext cx="6096000" cy="35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椭圆 3"/>
          <p:cNvSpPr/>
          <p:nvPr/>
        </p:nvSpPr>
        <p:spPr>
          <a:xfrm>
            <a:off x="3599947" y="3934446"/>
            <a:ext cx="1827072" cy="1785938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产品竞争力铁三角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780774" y="2996952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627785" y="4714945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913614" y="4723576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875982"/>
            <a:ext cx="84969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运营管理层：</a:t>
            </a:r>
            <a:r>
              <a:rPr lang="zh-CN" altLang="en-US" sz="2000" dirty="0">
                <a:latin typeface="+mj-ea"/>
                <a:ea typeface="+mj-ea"/>
              </a:rPr>
              <a:t>建立产品核心竞争力的“产品质量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生产成本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精准服务”铁三角关系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全要素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r>
              <a:rPr lang="zh-CN" altLang="en-US" sz="2000" dirty="0">
                <a:latin typeface="+mj-ea"/>
                <a:ea typeface="+mj-ea"/>
              </a:rPr>
              <a:t>，对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现状进行实时监控，及时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发现问题</a:t>
            </a:r>
            <a:r>
              <a:rPr lang="zh-CN" altLang="en-US" sz="2000" dirty="0">
                <a:latin typeface="+mj-ea"/>
                <a:ea typeface="+mj-ea"/>
              </a:rPr>
              <a:t>，并进行动态的局部调整与优化，实现精益制造。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569952" y="4695781"/>
            <a:ext cx="35182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263846" y="468160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 bwMode="auto">
          <a:xfrm>
            <a:off x="899592" y="4493524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278230" y="519635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888264" y="5030492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258444" y="573632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886238" y="5568018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899592" y="6104063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293626" y="6323848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275130" y="3097838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262602" y="310440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5579512" y="290169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279854" y="361914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 bwMode="auto">
          <a:xfrm>
            <a:off x="5602838" y="3444660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279854" y="41591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 bwMode="auto">
          <a:xfrm>
            <a:off x="5609438" y="399081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444208" y="4685092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448932" y="468509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 bwMode="auto">
          <a:xfrm>
            <a:off x="6759486" y="4505635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6462960" y="519983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 bwMode="auto">
          <a:xfrm>
            <a:off x="6765410" y="5033977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6457558" y="573980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6762842" y="5571503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6791720" y="6107548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6457558" y="629282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66421" y="2287239"/>
            <a:ext cx="16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提高运营效益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提升竞争能力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运营管理的铁三角</a:t>
            </a:r>
          </a:p>
        </p:txBody>
      </p:sp>
    </p:spTree>
    <p:extLst>
      <p:ext uri="{BB962C8B-B14F-4D97-AF65-F5344CB8AC3E}">
        <p14:creationId xmlns:p14="http://schemas.microsoft.com/office/powerpoint/2010/main" val="24164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24"/>
          <p:cNvSpPr>
            <a:spLocks noChangeShapeType="1"/>
          </p:cNvSpPr>
          <p:nvPr/>
        </p:nvSpPr>
        <p:spPr bwMode="auto">
          <a:xfrm>
            <a:off x="4260610" y="138173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Line 24"/>
          <p:cNvSpPr>
            <a:spLocks noChangeShapeType="1"/>
          </p:cNvSpPr>
          <p:nvPr/>
        </p:nvSpPr>
        <p:spPr bwMode="auto">
          <a:xfrm>
            <a:off x="2834920" y="1373491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Line 24"/>
          <p:cNvSpPr>
            <a:spLocks noChangeShapeType="1"/>
          </p:cNvSpPr>
          <p:nvPr/>
        </p:nvSpPr>
        <p:spPr bwMode="auto">
          <a:xfrm>
            <a:off x="7092280" y="1359932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>
            <a:off x="5652120" y="139218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87624" y="3212976"/>
            <a:ext cx="6768752" cy="936104"/>
          </a:xfrm>
          <a:prstGeom prst="rect">
            <a:avLst/>
          </a:prstGeom>
          <a:solidFill>
            <a:srgbClr val="E6F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187624" y="4252892"/>
            <a:ext cx="6768752" cy="936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60137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60137"/>
            <a:ext cx="504056" cy="5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Line 23"/>
          <p:cNvSpPr>
            <a:spLocks noChangeShapeType="1"/>
          </p:cNvSpPr>
          <p:nvPr/>
        </p:nvSpPr>
        <p:spPr bwMode="auto">
          <a:xfrm flipH="1">
            <a:off x="434842" y="1752225"/>
            <a:ext cx="7776864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5835" y="1392185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互联网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en-US" sz="1600" dirty="0">
                <a:latin typeface="+mj-ea"/>
                <a:ea typeface="+mj-ea"/>
              </a:rPr>
              <a:t>、内网</a:t>
            </a:r>
          </a:p>
        </p:txBody>
      </p:sp>
      <p:sp>
        <p:nvSpPr>
          <p:cNvPr id="86" name="Line 24"/>
          <p:cNvSpPr>
            <a:spLocks noChangeShapeType="1"/>
          </p:cNvSpPr>
          <p:nvPr/>
        </p:nvSpPr>
        <p:spPr bwMode="auto">
          <a:xfrm>
            <a:off x="4427984" y="175222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4" y="3422515"/>
            <a:ext cx="5860898" cy="60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1307787" y="3283816"/>
            <a:ext cx="6552728" cy="369332"/>
          </a:xfrm>
          <a:prstGeom prst="rect">
            <a:avLst/>
          </a:prstGeom>
          <a:solidFill>
            <a:srgbClr val="E6F9A9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全流程数字化、可视化、智能化协同制造平台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智能驾驶仓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419156" y="4301047"/>
            <a:ext cx="2044474" cy="846899"/>
            <a:chOff x="2023470" y="4637234"/>
            <a:chExt cx="2044474" cy="846899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4893013"/>
              <a:ext cx="591859" cy="5080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6" name="TextBox 95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冶炼工序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成分数据采集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435380" y="4302342"/>
            <a:ext cx="2044474" cy="846899"/>
            <a:chOff x="2023470" y="4637234"/>
            <a:chExt cx="2044474" cy="846899"/>
          </a:xfrm>
        </p:grpSpPr>
        <p:sp>
          <p:nvSpPr>
            <p:cNvPr id="99" name="TextBox 98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轧钢工序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组织数据采集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407846" y="4308998"/>
            <a:ext cx="2116482" cy="839794"/>
            <a:chOff x="1951462" y="4684094"/>
            <a:chExt cx="2116482" cy="839794"/>
          </a:xfrm>
        </p:grpSpPr>
        <p:sp>
          <p:nvSpPr>
            <p:cNvPr id="102" name="TextBox 101"/>
            <p:cNvSpPr txBox="1"/>
            <p:nvPr/>
          </p:nvSpPr>
          <p:spPr>
            <a:xfrm>
              <a:off x="1951462" y="4684094"/>
              <a:ext cx="1067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热处理工序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43808" y="4692891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性能数据采集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8" y="4547950"/>
            <a:ext cx="609819" cy="527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09" y="4564777"/>
            <a:ext cx="696264" cy="502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43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02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3142879" y="908720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研发部门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556174" y="926777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制造部门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41796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生产部门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79213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其它部门</a:t>
            </a:r>
          </a:p>
        </p:txBody>
      </p:sp>
      <p:sp>
        <p:nvSpPr>
          <p:cNvPr id="122" name="矩形 121"/>
          <p:cNvSpPr/>
          <p:nvPr/>
        </p:nvSpPr>
        <p:spPr>
          <a:xfrm>
            <a:off x="1187624" y="5301208"/>
            <a:ext cx="6768752" cy="1152127"/>
          </a:xfrm>
          <a:prstGeom prst="rect">
            <a:avLst/>
          </a:prstGeom>
          <a:solidFill>
            <a:srgbClr val="C1F59D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1349738" y="5335426"/>
            <a:ext cx="164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调用产品代码、质量指标与工艺规范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310830" y="5335424"/>
            <a:ext cx="24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编制生产计划，优化工艺流程、物流配置和生产成本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18294" y="5317840"/>
            <a:ext cx="162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产品质量和生产计划实时管控与优化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344204" y="5946418"/>
            <a:ext cx="460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产品全生命周期管理系统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平台（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PLM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93052" y="1844824"/>
            <a:ext cx="5067386" cy="1294580"/>
            <a:chOff x="1565892" y="1124744"/>
            <a:chExt cx="4960760" cy="3481531"/>
          </a:xfrm>
        </p:grpSpPr>
        <p:sp>
          <p:nvSpPr>
            <p:cNvPr id="47" name="任意多边形 46"/>
            <p:cNvSpPr/>
            <p:nvPr/>
          </p:nvSpPr>
          <p:spPr>
            <a:xfrm>
              <a:off x="1565892" y="1124744"/>
              <a:ext cx="1675742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CEE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291869" y="1149892"/>
              <a:ext cx="164502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B6ED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980358" y="1132059"/>
              <a:ext cx="154629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03" y="1900481"/>
            <a:ext cx="1176337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59632" y="2698381"/>
            <a:ext cx="160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  <p:sp>
        <p:nvSpPr>
          <p:cNvPr id="54" name="椭圆 53"/>
          <p:cNvSpPr/>
          <p:nvPr/>
        </p:nvSpPr>
        <p:spPr>
          <a:xfrm>
            <a:off x="3131840" y="1917985"/>
            <a:ext cx="1150975" cy="11509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xtBox 54"/>
          <p:cNvSpPr txBox="1"/>
          <p:nvPr/>
        </p:nvSpPr>
        <p:spPr>
          <a:xfrm>
            <a:off x="2987375" y="2698381"/>
            <a:ext cx="158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6" name="椭圆 55"/>
          <p:cNvSpPr/>
          <p:nvPr/>
        </p:nvSpPr>
        <p:spPr>
          <a:xfrm>
            <a:off x="4861185" y="1917985"/>
            <a:ext cx="1150975" cy="115097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TextBox 56"/>
          <p:cNvSpPr txBox="1"/>
          <p:nvPr/>
        </p:nvSpPr>
        <p:spPr>
          <a:xfrm>
            <a:off x="4644008" y="2698381"/>
            <a:ext cx="166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58" name="任意多边形 57"/>
          <p:cNvSpPr/>
          <p:nvPr/>
        </p:nvSpPr>
        <p:spPr>
          <a:xfrm>
            <a:off x="6308592" y="1844824"/>
            <a:ext cx="1647784" cy="1285229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B4FE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pic>
        <p:nvPicPr>
          <p:cNvPr id="61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6216" y="1916832"/>
            <a:ext cx="1224136" cy="11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6372201" y="2698654"/>
            <a:ext cx="158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全流程协同制造系统</a:t>
            </a:r>
          </a:p>
        </p:txBody>
      </p:sp>
    </p:spTree>
    <p:extLst>
      <p:ext uri="{BB962C8B-B14F-4D97-AF65-F5344CB8AC3E}">
        <p14:creationId xmlns:p14="http://schemas.microsoft.com/office/powerpoint/2010/main" val="29084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9198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成本精益控制：</a:t>
            </a:r>
            <a:r>
              <a:rPr lang="zh-CN" altLang="en-US" sz="2000" dirty="0">
                <a:latin typeface="+mj-ea"/>
                <a:ea typeface="+mj-ea"/>
              </a:rPr>
              <a:t>通过对成本有关的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监控和对比分析，及时发现成本控制中存在的问题、预测和研判变化趋势、分析存在的风险并建立风险预警机制，实现成本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的精益控制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408569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8092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物料成本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能源成本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财务成本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物流成本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销售成本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3" name="上下箭头 32"/>
          <p:cNvSpPr/>
          <p:nvPr/>
        </p:nvSpPr>
        <p:spPr bwMode="auto">
          <a:xfrm>
            <a:off x="2627784" y="3429001"/>
            <a:ext cx="432048" cy="652714"/>
          </a:xfrm>
          <a:prstGeom prst="up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286700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292946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56486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714139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</p:spTree>
    <p:extLst>
      <p:ext uri="{BB962C8B-B14F-4D97-AF65-F5344CB8AC3E}">
        <p14:creationId xmlns:p14="http://schemas.microsoft.com/office/powerpoint/2010/main" val="1756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miter lim="800000"/>
          <a:headEnd/>
          <a:tailEnd/>
        </a:ln>
        <a:effectLst/>
        <a:scene3d>
          <a:camera prst="orthographicFront"/>
          <a:lightRig rig="legacyFlat3" dir="b"/>
        </a:scene3d>
        <a:sp3d extrusionH="887400" prstMaterial="legacyMatte">
          <a:extrusionClr>
            <a:srgbClr val="CC3300"/>
          </a:extrusionClr>
        </a:sp3d>
      </a:spPr>
      <a:bodyPr wrap="none" rtlCol="0" anchor="ctr">
        <a:flatTx/>
      </a:bodyPr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32810</TotalTime>
  <Words>2068</Words>
  <Application>Microsoft Office PowerPoint</Application>
  <PresentationFormat>全屏显示(4:3)</PresentationFormat>
  <Paragraphs>393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Franklin Gothic Book</vt:lpstr>
      <vt:lpstr>Calibri</vt:lpstr>
      <vt:lpstr>黑体</vt:lpstr>
      <vt:lpstr>微软雅黑</vt:lpstr>
      <vt:lpstr>Wingdings</vt:lpstr>
      <vt:lpstr>Franklin Gothic Medium</vt:lpstr>
      <vt:lpstr>2_Office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2579</cp:revision>
  <cp:lastPrinted>2017-07-12T23:58:41Z</cp:lastPrinted>
  <dcterms:modified xsi:type="dcterms:W3CDTF">2017-11-27T01:14:47Z</dcterms:modified>
</cp:coreProperties>
</file>